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4" r:id="rId4"/>
    <p:sldId id="260" r:id="rId5"/>
    <p:sldId id="261" r:id="rId6"/>
    <p:sldId id="258" r:id="rId7"/>
    <p:sldId id="262" r:id="rId8"/>
    <p:sldId id="265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-163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C9B78B-1EFC-3EFF-DB0F-BD628FEE08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8014FE2-1BE8-5403-AEF6-E04A172CD1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1B4104-797C-CFD5-6275-58980A1AF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CF309E-F89E-1128-D907-DFC75B778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7B1A87-F9C4-ED21-EFC8-81CE88CEF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4227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499EE8-27BA-0AB6-45B0-18432DA51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6BCD28-B521-0B89-C23C-D1867FEF0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27941B-59E5-11FB-76C8-14E0C4380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3507DA-BDE2-07A7-3538-8E6952AC6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E3D945-BB43-DC11-07D7-32E9A766B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871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0E6181E-311C-3739-EDB0-0D7234D5E6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FAC99E-AF26-E997-0AC8-72D1A0B9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B4D964-182A-3958-27A4-490335E71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28FD2B-E2AA-77C9-8D4C-06D80612A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74BACB-5788-A90A-D509-561E032A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104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1D39FF-C093-72F8-6EDD-1B5B0C2F4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FDF145-58C8-3ABF-36CD-ACAA63430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67844-4B55-184B-C53D-9649C8719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84E464-FD46-FD20-2B97-E42C01115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E91F4C-29BF-5B39-8A6E-4AA687936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148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5EC85-A989-D191-0652-B3E3874F5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8C1B04-1768-D2B4-E74A-23FFF07BA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EA0179-1BAC-5362-93F3-32E89AE7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A24812-879A-C128-8601-4DE424391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253AC0-8988-E564-DEB3-653FE02DF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30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5494BC-0F65-A1DA-24B7-CF0E1FACB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090A95-81F8-23E9-C282-95027D0F5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E66F26-0C76-EF75-99A2-DE04560EF6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F1C1B9-3C0E-43C4-6E39-085EF4686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31B9BA-3FFB-CCAC-E6C9-BF33D339C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E15D00-F1B9-719B-E4A5-5B68013CA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0169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DC44A7-EE6A-57E2-937A-DD5218B82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87C586-8295-38C7-3D76-8FBA8F4E8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157DC4-1C97-87E9-8736-5C429079D4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D074AA7-DDAE-F490-0499-E37A7A8CA3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BD25B54-3207-529D-347F-CD793D16BD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1B54E03-08AF-CDD8-43A0-E78C66EE4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01BE964-07E3-9F82-4123-D1D055A04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111FBE4-A949-0D1B-B7BC-CB3CE736A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50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E42F5B-95D0-6A09-46A1-5C4DE8387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C5D4C30-FC0C-A8BD-D4E6-116B2D83F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09083D-C4F0-2417-2525-231CB9A66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CC44E8-1EEF-B145-0EB4-F3C24959A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837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AA7BF7-1DA4-D091-D7AA-C0B626CAC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26F88A-B4A2-816F-D961-23878792C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20DDA0-DD30-6134-5949-8C47AD62B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3515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41E7BA-69D1-D206-7D35-CE6C19941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5967D6-E53E-D508-64D9-75C19DC83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B447A3-AB4E-A462-AB5E-D3C20B617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8AB96B-C7A9-A272-A1CD-05A73D971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D4F9CA-1B1D-9A94-AB3E-F03BE8F61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D0CDD8-C925-742E-DC46-E79031678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958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EA5059-35B0-A692-2A1C-BF60C45CD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021773E-5318-A4DB-3D2A-F389366260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99D39F5-69D0-5F1B-B395-58DBCB77B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490E5D-235D-B53D-9026-3C1BE2553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A60407-00F8-1E0A-7AC1-F1CF30063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D2549-B865-4182-90A6-57DC890D8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0810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0E01F43-770C-50DE-9DD2-C236D5856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189F4F-C188-CBA1-5379-AD21F48F2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02183C-0997-590B-C7F8-83D8F9B4D5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DBF6D6-1844-4CFA-B88C-99F05EA943A4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CE59E2-F1FA-893B-AEA3-12D31CF2F7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EFC190-8CCE-ED83-D782-7EE1DD2FD8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00C658-B026-4D21-87C8-C24200952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787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A878F1-EA41-E2F6-93E8-D690B54F22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U-Net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352D78-9BC0-4A70-6A50-3DE037EBA9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: Convolutional Networks for Biomedical Image Segmentation</a:t>
            </a:r>
            <a:endParaRPr lang="ko-KR" altLang="en-US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A09FF78E-FFCC-E4BD-0168-72BFA1733D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9741047"/>
              </p:ext>
            </p:extLst>
          </p:nvPr>
        </p:nvGraphicFramePr>
        <p:xfrm>
          <a:off x="7575289" y="6197982"/>
          <a:ext cx="4976812" cy="51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포장기 셸 개체" showAsIcon="1" r:id="rId2" imgW="4976037" imgH="518302" progId="Package">
                  <p:embed/>
                </p:oleObj>
              </mc:Choice>
              <mc:Fallback>
                <p:oleObj name="포장기 셸 개체" showAsIcon="1" r:id="rId2" imgW="4976037" imgH="518302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75289" y="6197982"/>
                        <a:ext cx="4976812" cy="51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3960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3E7F5D-E699-AAE5-61B4-9F8786256919}"/>
              </a:ext>
            </a:extLst>
          </p:cNvPr>
          <p:cNvSpPr txBox="1"/>
          <p:nvPr/>
        </p:nvSpPr>
        <p:spPr>
          <a:xfrm>
            <a:off x="176212" y="145300"/>
            <a:ext cx="33540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Augmentation - Elastic Deformation</a:t>
            </a:r>
            <a:endParaRPr lang="ko-KR" altLang="en-US" sz="1200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C5984DC-BFB4-0B1A-B98A-8198C0141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124" y="1370706"/>
            <a:ext cx="4442068" cy="30450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004BC0-0FB8-D34D-593B-3BB00534E2AC}"/>
              </a:ext>
            </a:extLst>
          </p:cNvPr>
          <p:cNvSpPr txBox="1"/>
          <p:nvPr/>
        </p:nvSpPr>
        <p:spPr>
          <a:xfrm>
            <a:off x="959124" y="4884516"/>
            <a:ext cx="73557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각 </a:t>
            </a:r>
            <a:r>
              <a:rPr lang="en-US" altLang="ko-KR" sz="1200" dirty="0"/>
              <a:t>Pixel</a:t>
            </a:r>
            <a:r>
              <a:rPr lang="ko-KR" altLang="en-US" sz="1200" dirty="0"/>
              <a:t>이 랜덤하게 다른 방향으로 뒤틀리도록 변형하는 방식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D453F06-A78E-AB89-E3A5-4FCAD5A8C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6532" y="1370706"/>
            <a:ext cx="4888153" cy="27407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6B01C29-8B3C-5DD6-A83D-71859A34B9F4}"/>
              </a:ext>
            </a:extLst>
          </p:cNvPr>
          <p:cNvSpPr txBox="1"/>
          <p:nvPr/>
        </p:nvSpPr>
        <p:spPr>
          <a:xfrm>
            <a:off x="6997251" y="4884516"/>
            <a:ext cx="4762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의학 데이터의 경우 세포들의 움직임에 따라 사진이 다르기 때문에 </a:t>
            </a:r>
            <a:br>
              <a:rPr lang="en-US" altLang="ko-KR" sz="1200" dirty="0"/>
            </a:br>
            <a:r>
              <a:rPr lang="en-US" altLang="ko-KR" sz="1200" b="1" dirty="0"/>
              <a:t>Elastic Deformation</a:t>
            </a:r>
            <a:r>
              <a:rPr lang="en-US" altLang="ko-KR" sz="1200" dirty="0"/>
              <a:t> </a:t>
            </a:r>
            <a:r>
              <a:rPr lang="ko-KR" altLang="en-US" sz="1200" dirty="0"/>
              <a:t>사용하기 적합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87CC640-F8C0-67F0-43E0-6C12E56063D2}"/>
              </a:ext>
            </a:extLst>
          </p:cNvPr>
          <p:cNvCxnSpPr/>
          <p:nvPr/>
        </p:nvCxnSpPr>
        <p:spPr>
          <a:xfrm>
            <a:off x="3056013" y="6349849"/>
            <a:ext cx="2579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4CFC5EF-3E9B-1B03-E9F7-538719818226}"/>
              </a:ext>
            </a:extLst>
          </p:cNvPr>
          <p:cNvSpPr txBox="1"/>
          <p:nvPr/>
        </p:nvSpPr>
        <p:spPr>
          <a:xfrm>
            <a:off x="3393667" y="6211349"/>
            <a:ext cx="73557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U-Net</a:t>
            </a:r>
            <a:r>
              <a:rPr lang="ko-KR" altLang="en-US" sz="1200" dirty="0"/>
              <a:t>은 의학 데이터 분석하기 위해 만들어진 모델이기에 </a:t>
            </a:r>
            <a:r>
              <a:rPr lang="en-US" altLang="ko-KR" sz="1200" b="1" dirty="0"/>
              <a:t>Elastic Deformation </a:t>
            </a:r>
            <a:r>
              <a:rPr lang="en-US" altLang="ko-KR" sz="1200" dirty="0"/>
              <a:t>Augmentation </a:t>
            </a:r>
            <a:r>
              <a:rPr lang="ko-KR" altLang="en-US" sz="1200" dirty="0"/>
              <a:t>적합</a:t>
            </a:r>
          </a:p>
        </p:txBody>
      </p:sp>
    </p:spTree>
    <p:extLst>
      <p:ext uri="{BB962C8B-B14F-4D97-AF65-F5344CB8AC3E}">
        <p14:creationId xmlns:p14="http://schemas.microsoft.com/office/powerpoint/2010/main" val="3218631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21B1323-84ED-0B74-DB96-256F04BAA4B2}"/>
              </a:ext>
            </a:extLst>
          </p:cNvPr>
          <p:cNvSpPr txBox="1"/>
          <p:nvPr/>
        </p:nvSpPr>
        <p:spPr>
          <a:xfrm>
            <a:off x="3662329" y="890571"/>
            <a:ext cx="1251152" cy="221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Mirroring Image</a:t>
            </a:r>
            <a:endParaRPr lang="ko-KR" altLang="en-US" sz="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55D201-409A-7F54-F818-AFEDC7B56A60}"/>
              </a:ext>
            </a:extLst>
          </p:cNvPr>
          <p:cNvSpPr txBox="1"/>
          <p:nvPr/>
        </p:nvSpPr>
        <p:spPr>
          <a:xfrm>
            <a:off x="176212" y="145300"/>
            <a:ext cx="27753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Unet – Overlap Tile Strategy</a:t>
            </a:r>
            <a:endParaRPr lang="ko-KR" altLang="en-US" sz="1200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C90A46A-1DDA-38C0-52E9-B7B5223B3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4610" y="1219989"/>
            <a:ext cx="8472850" cy="2449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32B6F7D9-2C61-81DD-8F0C-873D794AC23B}"/>
              </a:ext>
            </a:extLst>
          </p:cNvPr>
          <p:cNvGrpSpPr/>
          <p:nvPr/>
        </p:nvGrpSpPr>
        <p:grpSpPr>
          <a:xfrm>
            <a:off x="675513" y="1652626"/>
            <a:ext cx="2011772" cy="1917540"/>
            <a:chOff x="1354237" y="1904034"/>
            <a:chExt cx="2230783" cy="2201120"/>
          </a:xfrm>
          <a:solidFill>
            <a:schemeClr val="bg1">
              <a:lumMod val="50000"/>
            </a:schemeClr>
          </a:solidFill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26233F9-BF3D-B833-E5C9-7A91612B947B}"/>
                </a:ext>
              </a:extLst>
            </p:cNvPr>
            <p:cNvSpPr/>
            <p:nvPr/>
          </p:nvSpPr>
          <p:spPr>
            <a:xfrm>
              <a:off x="1354238" y="1904035"/>
              <a:ext cx="2193403" cy="29515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2C1CC44-816C-7174-2683-5A1A6F17AAC4}"/>
                </a:ext>
              </a:extLst>
            </p:cNvPr>
            <p:cNvSpPr/>
            <p:nvPr/>
          </p:nvSpPr>
          <p:spPr>
            <a:xfrm>
              <a:off x="1354237" y="3809999"/>
              <a:ext cx="2193403" cy="29515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7FECE5A-F651-2F82-19ED-2E7176A108E3}"/>
                </a:ext>
              </a:extLst>
            </p:cNvPr>
            <p:cNvSpPr/>
            <p:nvPr/>
          </p:nvSpPr>
          <p:spPr>
            <a:xfrm rot="5400000">
              <a:off x="405113" y="2853159"/>
              <a:ext cx="2193403" cy="29515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8B88D10-39A7-97AB-0708-5086D3250E0E}"/>
                </a:ext>
              </a:extLst>
            </p:cNvPr>
            <p:cNvSpPr/>
            <p:nvPr/>
          </p:nvSpPr>
          <p:spPr>
            <a:xfrm rot="5400000">
              <a:off x="2340741" y="2853158"/>
              <a:ext cx="2193403" cy="29515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9CF3931-1560-7444-A719-44C4AF89B7A8}"/>
              </a:ext>
            </a:extLst>
          </p:cNvPr>
          <p:cNvGrpSpPr/>
          <p:nvPr/>
        </p:nvGrpSpPr>
        <p:grpSpPr>
          <a:xfrm>
            <a:off x="949475" y="893489"/>
            <a:ext cx="1463848" cy="2411940"/>
            <a:chOff x="2888968" y="3390536"/>
            <a:chExt cx="1609119" cy="2778812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8108CCB1-EC14-C9D7-A200-65B1F44A8C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88968" y="4583549"/>
              <a:ext cx="1609119" cy="1585799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B10707-86AE-C216-41A2-BDD27672F1CD}"/>
                </a:ext>
              </a:extLst>
            </p:cNvPr>
            <p:cNvSpPr txBox="1"/>
            <p:nvPr/>
          </p:nvSpPr>
          <p:spPr>
            <a:xfrm>
              <a:off x="3194981" y="3390536"/>
              <a:ext cx="1130933" cy="2482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Original Image</a:t>
              </a:r>
              <a:endParaRPr lang="ko-KR" altLang="en-US" sz="800" b="1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8499B07-25FF-C551-A718-D64C2DB931DC}"/>
              </a:ext>
            </a:extLst>
          </p:cNvPr>
          <p:cNvSpPr txBox="1"/>
          <p:nvPr/>
        </p:nvSpPr>
        <p:spPr>
          <a:xfrm>
            <a:off x="1011378" y="1667193"/>
            <a:ext cx="154281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Mirroring  Extrapolation</a:t>
            </a:r>
            <a:endParaRPr lang="ko-KR" altLang="en-US" sz="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53D001-BE89-7633-AE6B-FCEEF046A6FC}"/>
              </a:ext>
            </a:extLst>
          </p:cNvPr>
          <p:cNvSpPr txBox="1"/>
          <p:nvPr/>
        </p:nvSpPr>
        <p:spPr>
          <a:xfrm>
            <a:off x="629193" y="3977425"/>
            <a:ext cx="69695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00" dirty="0"/>
              <a:t>우선 이미지가 큰 경우 이미지를 자른 후 각 이미지에 해당하는 </a:t>
            </a:r>
            <a:r>
              <a:rPr lang="en-US" altLang="ko-KR" sz="1000" dirty="0"/>
              <a:t>Segmentation </a:t>
            </a:r>
            <a:r>
              <a:rPr lang="ko-KR" altLang="en-US" sz="1000" dirty="0"/>
              <a:t>진행</a:t>
            </a:r>
            <a:endParaRPr lang="en-US" altLang="ko-KR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00" dirty="0"/>
              <a:t>Original Image</a:t>
            </a:r>
            <a:r>
              <a:rPr lang="ko-KR" altLang="en-US" sz="1000" dirty="0"/>
              <a:t> </a:t>
            </a:r>
            <a:r>
              <a:rPr lang="en-US" altLang="ko-KR" sz="1000" dirty="0"/>
              <a:t>Mirroring Extrapolation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000" dirty="0"/>
              <a:t>Mirroring </a:t>
            </a:r>
            <a:r>
              <a:rPr lang="ko-KR" altLang="en-US" sz="1000" dirty="0"/>
              <a:t>적용한 </a:t>
            </a:r>
            <a:r>
              <a:rPr lang="en-US" altLang="ko-KR" sz="1000" dirty="0"/>
              <a:t>Image</a:t>
            </a:r>
            <a:r>
              <a:rPr lang="ko-KR" altLang="en-US" sz="1000" dirty="0"/>
              <a:t>에서 파란색 영역을 </a:t>
            </a:r>
            <a:r>
              <a:rPr lang="en-US" altLang="ko-KR" sz="1000" dirty="0"/>
              <a:t>Input</a:t>
            </a:r>
            <a:r>
              <a:rPr lang="ko-KR" altLang="en-US" sz="1000" dirty="0"/>
              <a:t>으로 넣으면 노란색 영역이 </a:t>
            </a:r>
            <a:r>
              <a:rPr lang="en-US" altLang="ko-KR" sz="1000" dirty="0"/>
              <a:t>Output</a:t>
            </a:r>
            <a:r>
              <a:rPr lang="ko-KR" altLang="en-US" sz="1000" dirty="0"/>
              <a:t>으로 추출</a:t>
            </a:r>
            <a:endParaRPr lang="en-US" altLang="ko-KR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000" dirty="0"/>
              <a:t>동일하게 초록색 영역을 </a:t>
            </a:r>
            <a:r>
              <a:rPr lang="en-US" altLang="ko-KR" sz="1000" dirty="0"/>
              <a:t>Segmentation </a:t>
            </a:r>
            <a:r>
              <a:rPr lang="ko-KR" altLang="en-US" sz="1000" dirty="0"/>
              <a:t>하기 위해서는 빨간색 영역을 모델의 </a:t>
            </a:r>
            <a:r>
              <a:rPr lang="en-US" altLang="ko-KR" sz="1000" dirty="0"/>
              <a:t>Input</a:t>
            </a:r>
            <a:r>
              <a:rPr lang="ko-KR" altLang="en-US" sz="1000" dirty="0"/>
              <a:t>으로 사용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6494D21-060D-9E7D-8FE2-A4324C2E46F4}"/>
              </a:ext>
            </a:extLst>
          </p:cNvPr>
          <p:cNvSpPr/>
          <p:nvPr/>
        </p:nvSpPr>
        <p:spPr>
          <a:xfrm>
            <a:off x="3304107" y="1661406"/>
            <a:ext cx="1226916" cy="1009552"/>
          </a:xfrm>
          <a:prstGeom prst="rect">
            <a:avLst/>
          </a:prstGeom>
          <a:noFill/>
          <a:ln w="5715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4F0FE70-A37C-D978-07FB-407B3F38BF0D}"/>
              </a:ext>
            </a:extLst>
          </p:cNvPr>
          <p:cNvSpPr/>
          <p:nvPr/>
        </p:nvSpPr>
        <p:spPr>
          <a:xfrm>
            <a:off x="3559215" y="1909756"/>
            <a:ext cx="700269" cy="497778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9B7F17C-C171-3067-E03D-4E1C2EEF0F5B}"/>
              </a:ext>
            </a:extLst>
          </p:cNvPr>
          <p:cNvSpPr/>
          <p:nvPr/>
        </p:nvSpPr>
        <p:spPr>
          <a:xfrm>
            <a:off x="4270593" y="1912318"/>
            <a:ext cx="700269" cy="49777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815A84A-7C28-A5C7-052F-0D4F22CABECE}"/>
              </a:ext>
            </a:extLst>
          </p:cNvPr>
          <p:cNvSpPr/>
          <p:nvPr/>
        </p:nvSpPr>
        <p:spPr>
          <a:xfrm>
            <a:off x="4053335" y="1661406"/>
            <a:ext cx="1226916" cy="10095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BAC6DFB-3D72-1786-9551-280BC5B5A399}"/>
              </a:ext>
            </a:extLst>
          </p:cNvPr>
          <p:cNvSpPr/>
          <p:nvPr/>
        </p:nvSpPr>
        <p:spPr>
          <a:xfrm>
            <a:off x="6415500" y="1661406"/>
            <a:ext cx="1287451" cy="1009552"/>
          </a:xfrm>
          <a:prstGeom prst="rect">
            <a:avLst/>
          </a:prstGeom>
          <a:noFill/>
          <a:ln w="5715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C062B33-ECD7-E4D5-D042-F447F5A97AF9}"/>
              </a:ext>
            </a:extLst>
          </p:cNvPr>
          <p:cNvSpPr/>
          <p:nvPr/>
        </p:nvSpPr>
        <p:spPr>
          <a:xfrm>
            <a:off x="6664822" y="1909756"/>
            <a:ext cx="777700" cy="497778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9022AED-118A-0650-061F-8E9D533760E9}"/>
              </a:ext>
            </a:extLst>
          </p:cNvPr>
          <p:cNvSpPr/>
          <p:nvPr/>
        </p:nvSpPr>
        <p:spPr>
          <a:xfrm>
            <a:off x="7448309" y="1912318"/>
            <a:ext cx="633947" cy="49777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8F125396-2B55-BA81-D1D0-155F85A367F0}"/>
              </a:ext>
            </a:extLst>
          </p:cNvPr>
          <p:cNvSpPr/>
          <p:nvPr/>
        </p:nvSpPr>
        <p:spPr>
          <a:xfrm>
            <a:off x="7164729" y="1661406"/>
            <a:ext cx="1149256" cy="10095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132E555B-E7B6-7C14-5E2C-58100155E46E}"/>
              </a:ext>
            </a:extLst>
          </p:cNvPr>
          <p:cNvCxnSpPr/>
          <p:nvPr/>
        </p:nvCxnSpPr>
        <p:spPr>
          <a:xfrm>
            <a:off x="762598" y="5645811"/>
            <a:ext cx="2579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F67816E-4B14-1C39-566F-00AD3338C237}"/>
              </a:ext>
            </a:extLst>
          </p:cNvPr>
          <p:cNvSpPr txBox="1"/>
          <p:nvPr/>
        </p:nvSpPr>
        <p:spPr>
          <a:xfrm>
            <a:off x="1227861" y="5511178"/>
            <a:ext cx="76151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Padding</a:t>
            </a:r>
            <a:r>
              <a:rPr lang="ko-KR" altLang="en-US" sz="1200" dirty="0"/>
              <a:t>을 하지 않으니 </a:t>
            </a:r>
            <a:r>
              <a:rPr lang="en-US" altLang="ko-KR" sz="1200" dirty="0"/>
              <a:t>mirroring</a:t>
            </a:r>
            <a:r>
              <a:rPr lang="ko-KR" altLang="en-US" sz="1200" dirty="0"/>
              <a:t>으로 만들어진 부분이 </a:t>
            </a:r>
            <a:r>
              <a:rPr lang="en-US" altLang="ko-KR" sz="1200" dirty="0"/>
              <a:t>conv </a:t>
            </a:r>
            <a:r>
              <a:rPr lang="ko-KR" altLang="en-US" sz="1200" dirty="0"/>
              <a:t>연산을 거치면서 </a:t>
            </a:r>
            <a:r>
              <a:rPr lang="en-US" altLang="ko-KR" sz="1200" dirty="0"/>
              <a:t>(missing data </a:t>
            </a:r>
            <a:r>
              <a:rPr lang="ko-KR" altLang="en-US" sz="1200" dirty="0"/>
              <a:t>발생</a:t>
            </a:r>
            <a:r>
              <a:rPr lang="en-US" altLang="ko-KR" sz="1200" dirty="0"/>
              <a:t>)</a:t>
            </a:r>
            <a:r>
              <a:rPr lang="ko-KR" altLang="en-US" sz="1200" dirty="0"/>
              <a:t> </a:t>
            </a:r>
            <a:br>
              <a:rPr lang="en-US" altLang="ko-KR" sz="1200" dirty="0"/>
            </a:br>
            <a:r>
              <a:rPr lang="en-US" altLang="ko-KR" sz="1200" dirty="0"/>
              <a:t>feature map</a:t>
            </a:r>
            <a:r>
              <a:rPr lang="ko-KR" altLang="en-US" sz="1200" dirty="0"/>
              <a:t>에 덜 반영되는 건 괜찮지만 </a:t>
            </a:r>
            <a:r>
              <a:rPr lang="en-US" altLang="ko-KR" sz="1200" dirty="0"/>
              <a:t>Original Image</a:t>
            </a:r>
            <a:r>
              <a:rPr lang="ko-KR" altLang="en-US" sz="1200" dirty="0"/>
              <a:t>가 반영되지 않으면 안됨</a:t>
            </a:r>
            <a:r>
              <a:rPr lang="en-US" altLang="ko-KR" sz="1200" dirty="0"/>
              <a:t>. </a:t>
            </a:r>
          </a:p>
          <a:p>
            <a:endParaRPr lang="en-US" altLang="ko-KR" sz="1200" dirty="0"/>
          </a:p>
          <a:p>
            <a:r>
              <a:rPr lang="ko-KR" altLang="en-US" sz="1200" dirty="0"/>
              <a:t>겹치는 부분이 있어 결국 모든 </a:t>
            </a:r>
            <a:r>
              <a:rPr lang="en-US" altLang="ko-KR" sz="1200" dirty="0"/>
              <a:t>Original Image</a:t>
            </a:r>
            <a:r>
              <a:rPr lang="ko-KR" altLang="en-US" sz="1200" dirty="0"/>
              <a:t>는 반영됨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pic>
        <p:nvPicPr>
          <p:cNvPr id="32" name="Picture 4" descr="3) U-Net - 한땀한땀 딥러닝 컴퓨터 비전 백과사전">
            <a:extLst>
              <a:ext uri="{FF2B5EF4-FFF2-40B4-BE49-F238E27FC236}">
                <a16:creationId xmlns:a16="http://schemas.microsoft.com/office/drawing/2014/main" id="{1DF15DE7-B351-8CB2-9260-53F5E8F63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338" y="3731544"/>
            <a:ext cx="3964757" cy="171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4978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6630D34-7300-D756-196D-A187EEB37F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811" y="1002898"/>
            <a:ext cx="6667500" cy="499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" name="연결선: 꺾임 1">
            <a:extLst>
              <a:ext uri="{FF2B5EF4-FFF2-40B4-BE49-F238E27FC236}">
                <a16:creationId xmlns:a16="http://schemas.microsoft.com/office/drawing/2014/main" id="{AC6F5A6C-CD11-02E4-368B-F4A7AA1AC253}"/>
              </a:ext>
            </a:extLst>
          </p:cNvPr>
          <p:cNvCxnSpPr>
            <a:cxnSpLocks/>
          </p:cNvCxnSpPr>
          <p:nvPr/>
        </p:nvCxnSpPr>
        <p:spPr>
          <a:xfrm rot="10800000">
            <a:off x="4270285" y="1402776"/>
            <a:ext cx="1390163" cy="1203767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A3F079C-B69C-79F4-261C-FE082DA80AB4}"/>
              </a:ext>
            </a:extLst>
          </p:cNvPr>
          <p:cNvSpPr txBox="1"/>
          <p:nvPr/>
        </p:nvSpPr>
        <p:spPr>
          <a:xfrm>
            <a:off x="176212" y="145300"/>
            <a:ext cx="19925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Unet - Contracting Path</a:t>
            </a:r>
            <a:endParaRPr lang="ko-KR" altLang="en-US" sz="1200" b="1" dirty="0"/>
          </a:p>
        </p:txBody>
      </p: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4DEE6C68-C26F-4546-34AB-8393AF930975}"/>
              </a:ext>
            </a:extLst>
          </p:cNvPr>
          <p:cNvCxnSpPr>
            <a:cxnSpLocks/>
          </p:cNvCxnSpPr>
          <p:nvPr/>
        </p:nvCxnSpPr>
        <p:spPr>
          <a:xfrm rot="10800000">
            <a:off x="4056930" y="4428809"/>
            <a:ext cx="2801071" cy="13101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2ABF651-CEE6-CA45-F2F3-2EE186D6402C}"/>
              </a:ext>
            </a:extLst>
          </p:cNvPr>
          <p:cNvSpPr txBox="1"/>
          <p:nvPr/>
        </p:nvSpPr>
        <p:spPr>
          <a:xfrm>
            <a:off x="477337" y="885170"/>
            <a:ext cx="19925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/>
              <a:t>Mirroring Extrapolation</a:t>
            </a:r>
            <a:endParaRPr lang="ko-KR" altLang="en-US" sz="1000" b="1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47D62C1-A701-6FCB-8119-63C0E6DE7D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18" y="1144795"/>
            <a:ext cx="2088061" cy="188230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D2F0BE2-066E-B03F-AAD8-F8D7E35E05B8}"/>
              </a:ext>
            </a:extLst>
          </p:cNvPr>
          <p:cNvSpPr txBox="1"/>
          <p:nvPr/>
        </p:nvSpPr>
        <p:spPr>
          <a:xfrm>
            <a:off x="2616388" y="1682981"/>
            <a:ext cx="17130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800" dirty="0"/>
              <a:t>Missing</a:t>
            </a:r>
            <a:r>
              <a:rPr lang="ko-KR" altLang="en-US" sz="800" dirty="0"/>
              <a:t> </a:t>
            </a:r>
            <a:r>
              <a:rPr lang="en-US" altLang="ko-KR" sz="800" dirty="0"/>
              <a:t>data</a:t>
            </a:r>
            <a:r>
              <a:rPr lang="ko-KR" altLang="en-US" sz="800" dirty="0"/>
              <a:t> 해결</a:t>
            </a:r>
            <a:endParaRPr lang="en-US" altLang="ko-KR" sz="8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800" dirty="0"/>
              <a:t>파란색 박스의 빈 공간을 </a:t>
            </a:r>
            <a:br>
              <a:rPr lang="en-US" altLang="ko-KR" sz="800" dirty="0"/>
            </a:br>
            <a:r>
              <a:rPr lang="ko-KR" altLang="en-US" sz="800" dirty="0"/>
              <a:t>노란색 영역이 거울에 반사된 형태로 채우는 방식</a:t>
            </a:r>
            <a:endParaRPr lang="en-US" altLang="ko-KR" sz="8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800" dirty="0"/>
              <a:t>테두리를 좌우대칭을 하는 것이 </a:t>
            </a:r>
            <a:r>
              <a:rPr lang="en-US" altLang="ko-KR" sz="800" dirty="0"/>
              <a:t>zero padding</a:t>
            </a:r>
            <a:r>
              <a:rPr lang="ko-KR" altLang="en-US" sz="800" dirty="0"/>
              <a:t>보다 실제 삭제되지 않은 모습에 더 가까울 것이다</a:t>
            </a:r>
            <a:r>
              <a:rPr lang="en-US" altLang="ko-KR" sz="800" dirty="0"/>
              <a:t>.</a:t>
            </a:r>
            <a:endParaRPr lang="ko-KR" altLang="en-US" sz="800" dirty="0"/>
          </a:p>
        </p:txBody>
      </p:sp>
      <p:grpSp>
        <p:nvGrpSpPr>
          <p:cNvPr id="2081" name="그룹 2080">
            <a:extLst>
              <a:ext uri="{FF2B5EF4-FFF2-40B4-BE49-F238E27FC236}">
                <a16:creationId xmlns:a16="http://schemas.microsoft.com/office/drawing/2014/main" id="{3D1D43CD-F0BA-06DE-1236-98BBD687D6C6}"/>
              </a:ext>
            </a:extLst>
          </p:cNvPr>
          <p:cNvGrpSpPr/>
          <p:nvPr/>
        </p:nvGrpSpPr>
        <p:grpSpPr>
          <a:xfrm>
            <a:off x="624363" y="3802741"/>
            <a:ext cx="3281957" cy="1370725"/>
            <a:chOff x="2825712" y="2101727"/>
            <a:chExt cx="3281957" cy="1370725"/>
          </a:xfrm>
        </p:grpSpPr>
        <p:grpSp>
          <p:nvGrpSpPr>
            <p:cNvPr id="2083" name="그룹 2082">
              <a:extLst>
                <a:ext uri="{FF2B5EF4-FFF2-40B4-BE49-F238E27FC236}">
                  <a16:creationId xmlns:a16="http://schemas.microsoft.com/office/drawing/2014/main" id="{72FE477D-AB3A-FE6A-6348-D6886967A14D}"/>
                </a:ext>
              </a:extLst>
            </p:cNvPr>
            <p:cNvGrpSpPr/>
            <p:nvPr/>
          </p:nvGrpSpPr>
          <p:grpSpPr>
            <a:xfrm>
              <a:off x="4102972" y="2655824"/>
              <a:ext cx="552787" cy="528100"/>
              <a:chOff x="7645225" y="986320"/>
              <a:chExt cx="2033871" cy="1870696"/>
            </a:xfrm>
          </p:grpSpPr>
          <p:sp>
            <p:nvSpPr>
              <p:cNvPr id="2104" name="직사각형 2103">
                <a:extLst>
                  <a:ext uri="{FF2B5EF4-FFF2-40B4-BE49-F238E27FC236}">
                    <a16:creationId xmlns:a16="http://schemas.microsoft.com/office/drawing/2014/main" id="{A7D52C33-CBC8-0EDF-0F25-0A140C2CFB59}"/>
                  </a:ext>
                </a:extLst>
              </p:cNvPr>
              <p:cNvSpPr/>
              <p:nvPr/>
            </p:nvSpPr>
            <p:spPr>
              <a:xfrm>
                <a:off x="8889637" y="986320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05" name="직사각형 2104">
                <a:extLst>
                  <a:ext uri="{FF2B5EF4-FFF2-40B4-BE49-F238E27FC236}">
                    <a16:creationId xmlns:a16="http://schemas.microsoft.com/office/drawing/2014/main" id="{9452F1B8-4F12-8071-FB3A-A1DF41A4FE01}"/>
                  </a:ext>
                </a:extLst>
              </p:cNvPr>
              <p:cNvSpPr/>
              <p:nvPr/>
            </p:nvSpPr>
            <p:spPr>
              <a:xfrm>
                <a:off x="7712297" y="2077654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6" name="직사각형 2105">
                <a:extLst>
                  <a:ext uri="{FF2B5EF4-FFF2-40B4-BE49-F238E27FC236}">
                    <a16:creationId xmlns:a16="http://schemas.microsoft.com/office/drawing/2014/main" id="{E4AC6C1A-BAD4-583A-B38A-1A90520D987A}"/>
                  </a:ext>
                </a:extLst>
              </p:cNvPr>
              <p:cNvSpPr/>
              <p:nvPr/>
            </p:nvSpPr>
            <p:spPr>
              <a:xfrm>
                <a:off x="7645225" y="2122024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107" name="직선 연결선 2106">
                <a:extLst>
                  <a:ext uri="{FF2B5EF4-FFF2-40B4-BE49-F238E27FC236}">
                    <a16:creationId xmlns:a16="http://schemas.microsoft.com/office/drawing/2014/main" id="{CA7B0E4E-4868-251A-446C-07F32FF1D39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774927" y="1088717"/>
                <a:ext cx="1068537" cy="944567"/>
              </a:xfrm>
              <a:prstGeom prst="line">
                <a:avLst/>
              </a:prstGeom>
              <a:ln w="1905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108" name="직선 연결선 2107">
                <a:extLst>
                  <a:ext uri="{FF2B5EF4-FFF2-40B4-BE49-F238E27FC236}">
                    <a16:creationId xmlns:a16="http://schemas.microsoft.com/office/drawing/2014/main" id="{34D5F147-DD7C-97CE-D67B-F35A30B168A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60034" y="1721311"/>
                <a:ext cx="1097461" cy="1091335"/>
              </a:xfrm>
              <a:prstGeom prst="line">
                <a:avLst/>
              </a:prstGeom>
              <a:ln w="1905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109" name="직선 연결선 2108">
                <a:extLst>
                  <a:ext uri="{FF2B5EF4-FFF2-40B4-BE49-F238E27FC236}">
                    <a16:creationId xmlns:a16="http://schemas.microsoft.com/office/drawing/2014/main" id="{6D03DF2E-7391-3EA2-D045-6DF032EFDE9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60034" y="1030151"/>
                <a:ext cx="1097461" cy="1051361"/>
              </a:xfrm>
              <a:prstGeom prst="line">
                <a:avLst/>
              </a:prstGeom>
              <a:ln w="1905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cxnSp>
          <p:nvCxnSpPr>
            <p:cNvPr id="2086" name="직선 화살표 연결선 2085">
              <a:extLst>
                <a:ext uri="{FF2B5EF4-FFF2-40B4-BE49-F238E27FC236}">
                  <a16:creationId xmlns:a16="http://schemas.microsoft.com/office/drawing/2014/main" id="{5C9E7F9D-9F1D-7E6A-171E-59A8FDEC4358}"/>
                </a:ext>
              </a:extLst>
            </p:cNvPr>
            <p:cNvCxnSpPr>
              <a:cxnSpLocks/>
            </p:cNvCxnSpPr>
            <p:nvPr/>
          </p:nvCxnSpPr>
          <p:spPr>
            <a:xfrm>
              <a:off x="3823783" y="2961773"/>
              <a:ext cx="14842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087" name="TextBox 2086">
              <a:extLst>
                <a:ext uri="{FF2B5EF4-FFF2-40B4-BE49-F238E27FC236}">
                  <a16:creationId xmlns:a16="http://schemas.microsoft.com/office/drawing/2014/main" id="{77861BE7-4044-C8EF-27D0-A5EACB30BA23}"/>
                </a:ext>
              </a:extLst>
            </p:cNvPr>
            <p:cNvSpPr txBox="1"/>
            <p:nvPr/>
          </p:nvSpPr>
          <p:spPr>
            <a:xfrm>
              <a:off x="2825712" y="2109321"/>
              <a:ext cx="941915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Input Image</a:t>
              </a:r>
              <a:endParaRPr lang="ko-KR" altLang="en-US" sz="800" b="1" dirty="0"/>
            </a:p>
          </p:txBody>
        </p:sp>
        <p:grpSp>
          <p:nvGrpSpPr>
            <p:cNvPr id="2088" name="그룹 2087">
              <a:extLst>
                <a:ext uri="{FF2B5EF4-FFF2-40B4-BE49-F238E27FC236}">
                  <a16:creationId xmlns:a16="http://schemas.microsoft.com/office/drawing/2014/main" id="{31A814B4-3F9E-94A7-95AF-6F0628E9BAD2}"/>
                </a:ext>
              </a:extLst>
            </p:cNvPr>
            <p:cNvGrpSpPr/>
            <p:nvPr/>
          </p:nvGrpSpPr>
          <p:grpSpPr>
            <a:xfrm>
              <a:off x="5078649" y="2421148"/>
              <a:ext cx="985314" cy="835861"/>
              <a:chOff x="9304787" y="1260916"/>
              <a:chExt cx="1181025" cy="1032077"/>
            </a:xfrm>
          </p:grpSpPr>
          <p:sp>
            <p:nvSpPr>
              <p:cNvPr id="2098" name="직사각형 2097">
                <a:extLst>
                  <a:ext uri="{FF2B5EF4-FFF2-40B4-BE49-F238E27FC236}">
                    <a16:creationId xmlns:a16="http://schemas.microsoft.com/office/drawing/2014/main" id="{CD8CBD14-1DF8-C3AF-9F2C-1FA779069436}"/>
                  </a:ext>
                </a:extLst>
              </p:cNvPr>
              <p:cNvSpPr/>
              <p:nvPr/>
            </p:nvSpPr>
            <p:spPr>
              <a:xfrm>
                <a:off x="9694380" y="1285994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99" name="직사각형 2098">
                <a:extLst>
                  <a:ext uri="{FF2B5EF4-FFF2-40B4-BE49-F238E27FC236}">
                    <a16:creationId xmlns:a16="http://schemas.microsoft.com/office/drawing/2014/main" id="{6F82B7DE-3646-0319-81C4-85671697593A}"/>
                  </a:ext>
                </a:extLst>
              </p:cNvPr>
              <p:cNvSpPr/>
              <p:nvPr/>
            </p:nvSpPr>
            <p:spPr>
              <a:xfrm>
                <a:off x="9371859" y="1513631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0" name="직사각형 2099">
                <a:extLst>
                  <a:ext uri="{FF2B5EF4-FFF2-40B4-BE49-F238E27FC236}">
                    <a16:creationId xmlns:a16="http://schemas.microsoft.com/office/drawing/2014/main" id="{5F068793-BAC2-523E-E217-E09B80BCF2B3}"/>
                  </a:ext>
                </a:extLst>
              </p:cNvPr>
              <p:cNvSpPr/>
              <p:nvPr/>
            </p:nvSpPr>
            <p:spPr>
              <a:xfrm>
                <a:off x="9304787" y="1558001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101" name="직선 연결선 2100">
                <a:extLst>
                  <a:ext uri="{FF2B5EF4-FFF2-40B4-BE49-F238E27FC236}">
                    <a16:creationId xmlns:a16="http://schemas.microsoft.com/office/drawing/2014/main" id="{25CE4D52-B097-D7FD-B7D6-7D566D1B9AA4}"/>
                  </a:ext>
                </a:extLst>
              </p:cNvPr>
              <p:cNvCxnSpPr/>
              <p:nvPr/>
            </p:nvCxnSpPr>
            <p:spPr>
              <a:xfrm flipV="1">
                <a:off x="9434489" y="1260916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102" name="직선 연결선 2101">
                <a:extLst>
                  <a:ext uri="{FF2B5EF4-FFF2-40B4-BE49-F238E27FC236}">
                    <a16:creationId xmlns:a16="http://schemas.microsoft.com/office/drawing/2014/main" id="{9F373F1D-ADF8-6102-A8EF-8CA00615A54A}"/>
                  </a:ext>
                </a:extLst>
              </p:cNvPr>
              <p:cNvCxnSpPr/>
              <p:nvPr/>
            </p:nvCxnSpPr>
            <p:spPr>
              <a:xfrm flipV="1">
                <a:off x="10219595" y="2040278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103" name="직선 연결선 2102">
                <a:extLst>
                  <a:ext uri="{FF2B5EF4-FFF2-40B4-BE49-F238E27FC236}">
                    <a16:creationId xmlns:a16="http://schemas.microsoft.com/office/drawing/2014/main" id="{BB839C6C-5C99-8FB9-F688-CCF9A3D33015}"/>
                  </a:ext>
                </a:extLst>
              </p:cNvPr>
              <p:cNvCxnSpPr/>
              <p:nvPr/>
            </p:nvCxnSpPr>
            <p:spPr>
              <a:xfrm flipV="1">
                <a:off x="10219595" y="1309144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2089" name="TextBox 2088">
              <a:extLst>
                <a:ext uri="{FF2B5EF4-FFF2-40B4-BE49-F238E27FC236}">
                  <a16:creationId xmlns:a16="http://schemas.microsoft.com/office/drawing/2014/main" id="{174219DF-B231-196A-AB30-D85D5F157826}"/>
                </a:ext>
              </a:extLst>
            </p:cNvPr>
            <p:cNvSpPr txBox="1"/>
            <p:nvPr/>
          </p:nvSpPr>
          <p:spPr>
            <a:xfrm>
              <a:off x="4843749" y="2843662"/>
              <a:ext cx="31589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68</a:t>
              </a:r>
              <a:endParaRPr lang="ko-KR" altLang="en-US" sz="800" b="1" dirty="0"/>
            </a:p>
          </p:txBody>
        </p:sp>
        <p:sp>
          <p:nvSpPr>
            <p:cNvPr id="2090" name="TextBox 2089">
              <a:extLst>
                <a:ext uri="{FF2B5EF4-FFF2-40B4-BE49-F238E27FC236}">
                  <a16:creationId xmlns:a16="http://schemas.microsoft.com/office/drawing/2014/main" id="{3F621FC1-92A8-BAB6-BC4F-F36F1B82EAB2}"/>
                </a:ext>
              </a:extLst>
            </p:cNvPr>
            <p:cNvSpPr txBox="1"/>
            <p:nvPr/>
          </p:nvSpPr>
          <p:spPr>
            <a:xfrm>
              <a:off x="5252073" y="3257008"/>
              <a:ext cx="383195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68</a:t>
              </a:r>
              <a:endParaRPr lang="ko-KR" altLang="en-US" sz="800" b="1" dirty="0"/>
            </a:p>
          </p:txBody>
        </p:sp>
        <p:sp>
          <p:nvSpPr>
            <p:cNvPr id="2091" name="TextBox 2090">
              <a:extLst>
                <a:ext uri="{FF2B5EF4-FFF2-40B4-BE49-F238E27FC236}">
                  <a16:creationId xmlns:a16="http://schemas.microsoft.com/office/drawing/2014/main" id="{BC752D6C-18E6-D230-8096-01155E561907}"/>
                </a:ext>
              </a:extLst>
            </p:cNvPr>
            <p:cNvSpPr txBox="1"/>
            <p:nvPr/>
          </p:nvSpPr>
          <p:spPr>
            <a:xfrm>
              <a:off x="4927177" y="2365669"/>
              <a:ext cx="370731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512</a:t>
              </a:r>
              <a:endParaRPr lang="ko-KR" altLang="en-US" sz="800" b="1" dirty="0"/>
            </a:p>
          </p:txBody>
        </p:sp>
        <p:sp>
          <p:nvSpPr>
            <p:cNvPr id="2092" name="TextBox 2091">
              <a:extLst>
                <a:ext uri="{FF2B5EF4-FFF2-40B4-BE49-F238E27FC236}">
                  <a16:creationId xmlns:a16="http://schemas.microsoft.com/office/drawing/2014/main" id="{81B77051-9FEB-E27C-8BFF-A74A52988C9A}"/>
                </a:ext>
              </a:extLst>
            </p:cNvPr>
            <p:cNvSpPr txBox="1"/>
            <p:nvPr/>
          </p:nvSpPr>
          <p:spPr>
            <a:xfrm>
              <a:off x="3889343" y="2990171"/>
              <a:ext cx="254564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3</a:t>
              </a:r>
              <a:endParaRPr lang="ko-KR" altLang="en-US" sz="800" b="1" dirty="0"/>
            </a:p>
          </p:txBody>
        </p:sp>
        <p:sp>
          <p:nvSpPr>
            <p:cNvPr id="2093" name="TextBox 2092">
              <a:extLst>
                <a:ext uri="{FF2B5EF4-FFF2-40B4-BE49-F238E27FC236}">
                  <a16:creationId xmlns:a16="http://schemas.microsoft.com/office/drawing/2014/main" id="{A0BA338D-D0D0-8763-91A5-1E8678669ECD}"/>
                </a:ext>
              </a:extLst>
            </p:cNvPr>
            <p:cNvSpPr txBox="1"/>
            <p:nvPr/>
          </p:nvSpPr>
          <p:spPr>
            <a:xfrm>
              <a:off x="4103132" y="3205615"/>
              <a:ext cx="254564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3</a:t>
              </a:r>
              <a:endParaRPr lang="ko-KR" altLang="en-US" sz="800" b="1" dirty="0"/>
            </a:p>
          </p:txBody>
        </p:sp>
        <p:sp>
          <p:nvSpPr>
            <p:cNvPr id="2094" name="TextBox 2093">
              <a:extLst>
                <a:ext uri="{FF2B5EF4-FFF2-40B4-BE49-F238E27FC236}">
                  <a16:creationId xmlns:a16="http://schemas.microsoft.com/office/drawing/2014/main" id="{E4C3ED07-3642-E617-B957-5267652035DC}"/>
                </a:ext>
              </a:extLst>
            </p:cNvPr>
            <p:cNvSpPr txBox="1"/>
            <p:nvPr/>
          </p:nvSpPr>
          <p:spPr>
            <a:xfrm>
              <a:off x="4299948" y="2106507"/>
              <a:ext cx="558255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Filter</a:t>
              </a:r>
              <a:endParaRPr lang="ko-KR" altLang="en-US" sz="800" b="1" dirty="0"/>
            </a:p>
          </p:txBody>
        </p:sp>
        <p:sp>
          <p:nvSpPr>
            <p:cNvPr id="2095" name="TextBox 2094">
              <a:extLst>
                <a:ext uri="{FF2B5EF4-FFF2-40B4-BE49-F238E27FC236}">
                  <a16:creationId xmlns:a16="http://schemas.microsoft.com/office/drawing/2014/main" id="{39A53A6D-09AD-F5AA-C2C7-A07D701CA930}"/>
                </a:ext>
              </a:extLst>
            </p:cNvPr>
            <p:cNvSpPr txBox="1"/>
            <p:nvPr/>
          </p:nvSpPr>
          <p:spPr>
            <a:xfrm>
              <a:off x="5252746" y="2101727"/>
              <a:ext cx="854923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Feature Map</a:t>
              </a:r>
              <a:endParaRPr lang="ko-KR" altLang="en-US" sz="800" b="1" dirty="0"/>
            </a:p>
          </p:txBody>
        </p:sp>
        <p:cxnSp>
          <p:nvCxnSpPr>
            <p:cNvPr id="2096" name="직선 화살표 연결선 2095">
              <a:extLst>
                <a:ext uri="{FF2B5EF4-FFF2-40B4-BE49-F238E27FC236}">
                  <a16:creationId xmlns:a16="http://schemas.microsoft.com/office/drawing/2014/main" id="{DC157A42-F191-F399-A7FD-1ADBDD849495}"/>
                </a:ext>
              </a:extLst>
            </p:cNvPr>
            <p:cNvCxnSpPr>
              <a:cxnSpLocks/>
            </p:cNvCxnSpPr>
            <p:nvPr/>
          </p:nvCxnSpPr>
          <p:spPr>
            <a:xfrm>
              <a:off x="4707769" y="2986875"/>
              <a:ext cx="14842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097" name="TextBox 2096">
              <a:extLst>
                <a:ext uri="{FF2B5EF4-FFF2-40B4-BE49-F238E27FC236}">
                  <a16:creationId xmlns:a16="http://schemas.microsoft.com/office/drawing/2014/main" id="{52660D69-D8F7-5625-ED88-F7E0F9807269}"/>
                </a:ext>
              </a:extLst>
            </p:cNvPr>
            <p:cNvSpPr txBox="1"/>
            <p:nvPr/>
          </p:nvSpPr>
          <p:spPr>
            <a:xfrm>
              <a:off x="4005850" y="2623635"/>
              <a:ext cx="532043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512</a:t>
              </a:r>
              <a:endParaRPr lang="ko-KR" altLang="en-US" sz="800" b="1" dirty="0"/>
            </a:p>
          </p:txBody>
        </p:sp>
      </p:grpSp>
      <p:sp>
        <p:nvSpPr>
          <p:cNvPr id="2110" name="TextBox 2109">
            <a:extLst>
              <a:ext uri="{FF2B5EF4-FFF2-40B4-BE49-F238E27FC236}">
                <a16:creationId xmlns:a16="http://schemas.microsoft.com/office/drawing/2014/main" id="{45AD0D46-1327-5F81-AF88-652136BA1BA9}"/>
              </a:ext>
            </a:extLst>
          </p:cNvPr>
          <p:cNvSpPr txBox="1"/>
          <p:nvPr/>
        </p:nvSpPr>
        <p:spPr>
          <a:xfrm>
            <a:off x="-155272" y="5264695"/>
            <a:ext cx="4703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/>
              <a:t>Down, Up Sampling </a:t>
            </a:r>
            <a:r>
              <a:rPr lang="ko-KR" altLang="en-US" sz="800" dirty="0"/>
              <a:t>진행 시 채널의 수가 </a:t>
            </a:r>
            <a:r>
              <a:rPr lang="en-US" altLang="ko-KR" sz="800" dirty="0"/>
              <a:t>2</a:t>
            </a:r>
            <a:r>
              <a:rPr lang="ko-KR" altLang="en-US" sz="800" dirty="0"/>
              <a:t>배로 증가하고 감소하는 이유</a:t>
            </a:r>
            <a:endParaRPr lang="en-US" altLang="ko-KR" sz="800" dirty="0"/>
          </a:p>
          <a:p>
            <a:pPr algn="ctr"/>
            <a:endParaRPr lang="en-US" altLang="ko-KR" sz="800" dirty="0"/>
          </a:p>
          <a:p>
            <a:pPr algn="ctr"/>
            <a:r>
              <a:rPr lang="en-US" altLang="ko-KR" sz="800" dirty="0"/>
              <a:t>-&gt; Conv </a:t>
            </a:r>
            <a:r>
              <a:rPr lang="ko-KR" altLang="en-US" sz="800" dirty="0"/>
              <a:t>연산에서 </a:t>
            </a:r>
            <a:r>
              <a:rPr lang="en-US" altLang="ko-KR" sz="800" dirty="0"/>
              <a:t>filter</a:t>
            </a:r>
            <a:r>
              <a:rPr lang="ko-KR" altLang="en-US" sz="800" dirty="0"/>
              <a:t>의 채널 수에 따라 </a:t>
            </a:r>
            <a:r>
              <a:rPr lang="en-US" altLang="ko-KR" sz="800" dirty="0"/>
              <a:t>feature map</a:t>
            </a:r>
            <a:r>
              <a:rPr lang="ko-KR" altLang="en-US" sz="800" dirty="0"/>
              <a:t>의 채널 수 변경 </a:t>
            </a:r>
          </a:p>
        </p:txBody>
      </p:sp>
      <p:grpSp>
        <p:nvGrpSpPr>
          <p:cNvPr id="2122" name="그룹 2121">
            <a:extLst>
              <a:ext uri="{FF2B5EF4-FFF2-40B4-BE49-F238E27FC236}">
                <a16:creationId xmlns:a16="http://schemas.microsoft.com/office/drawing/2014/main" id="{05B9E2DE-3F31-D65A-DC19-A2D31462B098}"/>
              </a:ext>
            </a:extLst>
          </p:cNvPr>
          <p:cNvGrpSpPr/>
          <p:nvPr/>
        </p:nvGrpSpPr>
        <p:grpSpPr>
          <a:xfrm>
            <a:off x="213879" y="4081067"/>
            <a:ext cx="1313631" cy="1086783"/>
            <a:chOff x="2051186" y="5391734"/>
            <a:chExt cx="1313631" cy="1086783"/>
          </a:xfrm>
        </p:grpSpPr>
        <p:sp>
          <p:nvSpPr>
            <p:cNvPr id="2112" name="직사각형 2111">
              <a:extLst>
                <a:ext uri="{FF2B5EF4-FFF2-40B4-BE49-F238E27FC236}">
                  <a16:creationId xmlns:a16="http://schemas.microsoft.com/office/drawing/2014/main" id="{DDE56E3E-6AB5-E763-7CE7-FFAF5DAF24EE}"/>
                </a:ext>
              </a:extLst>
            </p:cNvPr>
            <p:cNvSpPr/>
            <p:nvPr/>
          </p:nvSpPr>
          <p:spPr>
            <a:xfrm>
              <a:off x="2704535" y="5460290"/>
              <a:ext cx="658636" cy="595257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113" name="직사각형 2112">
              <a:extLst>
                <a:ext uri="{FF2B5EF4-FFF2-40B4-BE49-F238E27FC236}">
                  <a16:creationId xmlns:a16="http://schemas.microsoft.com/office/drawing/2014/main" id="{17C1AFA3-BF08-9960-B801-1CE3AD97ED57}"/>
                </a:ext>
              </a:extLst>
            </p:cNvPr>
            <p:cNvSpPr/>
            <p:nvPr/>
          </p:nvSpPr>
          <p:spPr>
            <a:xfrm>
              <a:off x="2435460" y="5644649"/>
              <a:ext cx="658636" cy="595257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114" name="직사각형 2113">
              <a:extLst>
                <a:ext uri="{FF2B5EF4-FFF2-40B4-BE49-F238E27FC236}">
                  <a16:creationId xmlns:a16="http://schemas.microsoft.com/office/drawing/2014/main" id="{A21524E0-6996-85DE-3E39-73E1F3C125DB}"/>
                </a:ext>
              </a:extLst>
            </p:cNvPr>
            <p:cNvSpPr/>
            <p:nvPr/>
          </p:nvSpPr>
          <p:spPr>
            <a:xfrm>
              <a:off x="2379503" y="5680584"/>
              <a:ext cx="658636" cy="595257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115" name="직선 연결선 2114">
              <a:extLst>
                <a:ext uri="{FF2B5EF4-FFF2-40B4-BE49-F238E27FC236}">
                  <a16:creationId xmlns:a16="http://schemas.microsoft.com/office/drawing/2014/main" id="{C1B3D86A-E6AD-B4ED-0A8C-BAC9FBE2F927}"/>
                </a:ext>
              </a:extLst>
            </p:cNvPr>
            <p:cNvCxnSpPr/>
            <p:nvPr/>
          </p:nvCxnSpPr>
          <p:spPr>
            <a:xfrm flipV="1">
              <a:off x="3142716" y="6071172"/>
              <a:ext cx="222101" cy="168735"/>
            </a:xfrm>
            <a:prstGeom prst="line">
              <a:avLst/>
            </a:prstGeom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116" name="직선 연결선 2115">
              <a:extLst>
                <a:ext uri="{FF2B5EF4-FFF2-40B4-BE49-F238E27FC236}">
                  <a16:creationId xmlns:a16="http://schemas.microsoft.com/office/drawing/2014/main" id="{4F094F9A-6A50-AD0D-5F03-7EA50617E559}"/>
                </a:ext>
              </a:extLst>
            </p:cNvPr>
            <p:cNvCxnSpPr/>
            <p:nvPr/>
          </p:nvCxnSpPr>
          <p:spPr>
            <a:xfrm flipV="1">
              <a:off x="3142716" y="5479039"/>
              <a:ext cx="222101" cy="168735"/>
            </a:xfrm>
            <a:prstGeom prst="line">
              <a:avLst/>
            </a:prstGeom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118" name="직선 연결선 2117">
              <a:extLst>
                <a:ext uri="{FF2B5EF4-FFF2-40B4-BE49-F238E27FC236}">
                  <a16:creationId xmlns:a16="http://schemas.microsoft.com/office/drawing/2014/main" id="{9AC1D167-67C5-D966-0EB1-CC1713B81CD1}"/>
                </a:ext>
              </a:extLst>
            </p:cNvPr>
            <p:cNvCxnSpPr/>
            <p:nvPr/>
          </p:nvCxnSpPr>
          <p:spPr>
            <a:xfrm flipV="1">
              <a:off x="2475726" y="5468102"/>
              <a:ext cx="222101" cy="168735"/>
            </a:xfrm>
            <a:prstGeom prst="line">
              <a:avLst/>
            </a:prstGeom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119" name="TextBox 2118">
              <a:extLst>
                <a:ext uri="{FF2B5EF4-FFF2-40B4-BE49-F238E27FC236}">
                  <a16:creationId xmlns:a16="http://schemas.microsoft.com/office/drawing/2014/main" id="{6B164D0E-0E6B-686D-BE03-7E067352BB88}"/>
                </a:ext>
              </a:extLst>
            </p:cNvPr>
            <p:cNvSpPr txBox="1"/>
            <p:nvPr/>
          </p:nvSpPr>
          <p:spPr>
            <a:xfrm>
              <a:off x="2051186" y="5870490"/>
              <a:ext cx="484437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68</a:t>
              </a:r>
              <a:endParaRPr lang="ko-KR" altLang="en-US" sz="800" b="1" dirty="0"/>
            </a:p>
          </p:txBody>
        </p:sp>
        <p:sp>
          <p:nvSpPr>
            <p:cNvPr id="2120" name="TextBox 2119">
              <a:extLst>
                <a:ext uri="{FF2B5EF4-FFF2-40B4-BE49-F238E27FC236}">
                  <a16:creationId xmlns:a16="http://schemas.microsoft.com/office/drawing/2014/main" id="{91A1F3C9-E141-5A1B-2958-7CF9B4750166}"/>
                </a:ext>
              </a:extLst>
            </p:cNvPr>
            <p:cNvSpPr txBox="1"/>
            <p:nvPr/>
          </p:nvSpPr>
          <p:spPr>
            <a:xfrm>
              <a:off x="2501027" y="6263073"/>
              <a:ext cx="484437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68</a:t>
              </a:r>
              <a:endParaRPr lang="ko-KR" altLang="en-US" sz="800" b="1" dirty="0"/>
            </a:p>
          </p:txBody>
        </p:sp>
        <p:sp>
          <p:nvSpPr>
            <p:cNvPr id="2121" name="TextBox 2120">
              <a:extLst>
                <a:ext uri="{FF2B5EF4-FFF2-40B4-BE49-F238E27FC236}">
                  <a16:creationId xmlns:a16="http://schemas.microsoft.com/office/drawing/2014/main" id="{4E5F8144-1C54-3E78-DAE6-96369FDD683C}"/>
                </a:ext>
              </a:extLst>
            </p:cNvPr>
            <p:cNvSpPr txBox="1"/>
            <p:nvPr/>
          </p:nvSpPr>
          <p:spPr>
            <a:xfrm>
              <a:off x="2253279" y="5391734"/>
              <a:ext cx="484437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256</a:t>
              </a:r>
              <a:endParaRPr lang="ko-KR" altLang="en-US" sz="800" b="1" dirty="0"/>
            </a:p>
          </p:txBody>
        </p:sp>
      </p:grpSp>
      <p:sp>
        <p:nvSpPr>
          <p:cNvPr id="2125" name="TextBox 2124">
            <a:extLst>
              <a:ext uri="{FF2B5EF4-FFF2-40B4-BE49-F238E27FC236}">
                <a16:creationId xmlns:a16="http://schemas.microsoft.com/office/drawing/2014/main" id="{11428426-0A74-79EE-9C7F-BDDB3C6E17B5}"/>
              </a:ext>
            </a:extLst>
          </p:cNvPr>
          <p:cNvSpPr txBox="1"/>
          <p:nvPr/>
        </p:nvSpPr>
        <p:spPr>
          <a:xfrm>
            <a:off x="1988808" y="894569"/>
            <a:ext cx="23406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/>
              <a:t>&amp; Overlap-tile </a:t>
            </a:r>
            <a:r>
              <a:rPr lang="en-US" altLang="ko-KR" sz="1000" b="1"/>
              <a:t>strategy </a:t>
            </a:r>
            <a:r>
              <a:rPr lang="ko-KR" altLang="en-US" sz="1000" b="1" dirty="0"/>
              <a:t>같이 적용</a:t>
            </a:r>
          </a:p>
        </p:txBody>
      </p:sp>
    </p:spTree>
    <p:extLst>
      <p:ext uri="{BB962C8B-B14F-4D97-AF65-F5344CB8AC3E}">
        <p14:creationId xmlns:p14="http://schemas.microsoft.com/office/powerpoint/2010/main" val="1640770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5F3153D2-847F-1FCE-8181-FD166825E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93" y="819752"/>
            <a:ext cx="6667500" cy="501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82615E-56D1-1267-22DE-598B985B7D59}"/>
              </a:ext>
            </a:extLst>
          </p:cNvPr>
          <p:cNvSpPr txBox="1"/>
          <p:nvPr/>
        </p:nvSpPr>
        <p:spPr>
          <a:xfrm>
            <a:off x="176212" y="145300"/>
            <a:ext cx="19925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Unet - Expanding Path</a:t>
            </a:r>
            <a:endParaRPr lang="ko-KR" altLang="en-US" sz="1200" b="1" dirty="0"/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6731FDDE-E8A6-DC38-B17F-FF1A72C7510D}"/>
              </a:ext>
            </a:extLst>
          </p:cNvPr>
          <p:cNvCxnSpPr>
            <a:cxnSpLocks/>
          </p:cNvCxnSpPr>
          <p:nvPr/>
        </p:nvCxnSpPr>
        <p:spPr>
          <a:xfrm flipV="1">
            <a:off x="5544274" y="2644815"/>
            <a:ext cx="1967696" cy="1244278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32F6800-36D6-F302-13C9-D5D20EF69C3B}"/>
              </a:ext>
            </a:extLst>
          </p:cNvPr>
          <p:cNvSpPr txBox="1"/>
          <p:nvPr/>
        </p:nvSpPr>
        <p:spPr>
          <a:xfrm>
            <a:off x="7874192" y="299188"/>
            <a:ext cx="19925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/>
              <a:t>Transpose Convolution</a:t>
            </a:r>
            <a:endParaRPr lang="ko-KR" altLang="en-US" sz="1000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C6FB786-31CE-13F8-575F-68F4805DE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2843" y="597671"/>
            <a:ext cx="4329157" cy="2409303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09534B2D-7B11-193E-0992-83AE1D233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147" y="3142526"/>
            <a:ext cx="3667331" cy="2328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왼쪽 대괄호 12">
            <a:extLst>
              <a:ext uri="{FF2B5EF4-FFF2-40B4-BE49-F238E27FC236}">
                <a16:creationId xmlns:a16="http://schemas.microsoft.com/office/drawing/2014/main" id="{049EF9B5-BBF5-62FA-3E08-D7E6D7C1FFE5}"/>
              </a:ext>
            </a:extLst>
          </p:cNvPr>
          <p:cNvSpPr/>
          <p:nvPr/>
        </p:nvSpPr>
        <p:spPr>
          <a:xfrm>
            <a:off x="7656653" y="283799"/>
            <a:ext cx="217539" cy="6275013"/>
          </a:xfrm>
          <a:prstGeom prst="leftBracket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1B70B7-5974-CFCB-3AA1-FA035C099DCB}"/>
              </a:ext>
            </a:extLst>
          </p:cNvPr>
          <p:cNvSpPr txBox="1"/>
          <p:nvPr/>
        </p:nvSpPr>
        <p:spPr>
          <a:xfrm>
            <a:off x="7838396" y="5785855"/>
            <a:ext cx="3437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800" dirty="0">
                <a:latin typeface="+mj-ea"/>
                <a:ea typeface="+mj-ea"/>
                <a:cs typeface="함초롬돋움" panose="020B0604000101010101" pitchFamily="50" charset="-127"/>
              </a:rPr>
              <a:t>위 그림과 같은 방법으로 </a:t>
            </a:r>
            <a:r>
              <a:rPr lang="en-US" altLang="ko-KR" sz="800" dirty="0">
                <a:latin typeface="+mj-ea"/>
                <a:ea typeface="+mj-ea"/>
                <a:cs typeface="함초롬돋움" panose="020B0604000101010101" pitchFamily="50" charset="-127"/>
              </a:rPr>
              <a:t>up sampling </a:t>
            </a:r>
            <a:r>
              <a:rPr lang="ko-KR" altLang="en-US" sz="800" dirty="0">
                <a:latin typeface="+mj-ea"/>
                <a:ea typeface="+mj-ea"/>
                <a:cs typeface="함초롬돋움" panose="020B0604000101010101" pitchFamily="50" charset="-127"/>
              </a:rPr>
              <a:t>진행함</a:t>
            </a:r>
            <a:r>
              <a:rPr lang="en-US" altLang="ko-KR" sz="800" dirty="0">
                <a:latin typeface="+mj-ea"/>
                <a:ea typeface="+mj-ea"/>
                <a:cs typeface="함초롬돋움" panose="020B0604000101010101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800" dirty="0">
                <a:latin typeface="+mj-ea"/>
                <a:ea typeface="+mj-ea"/>
                <a:cs typeface="함초롬돋움" panose="020B0604000101010101" pitchFamily="50" charset="-127"/>
              </a:rPr>
              <a:t>근데 </a:t>
            </a:r>
            <a:r>
              <a:rPr lang="en-US" altLang="ko-KR" sz="800" dirty="0">
                <a:latin typeface="+mj-ea"/>
                <a:ea typeface="+mj-ea"/>
                <a:cs typeface="함초롬돋움" panose="020B0604000101010101" pitchFamily="50" charset="-127"/>
              </a:rPr>
              <a:t>U-Net</a:t>
            </a:r>
            <a:r>
              <a:rPr lang="ko-KR" altLang="en-US" sz="800" dirty="0">
                <a:latin typeface="+mj-ea"/>
                <a:ea typeface="+mj-ea"/>
                <a:cs typeface="함초롬돋움" panose="020B0604000101010101" pitchFamily="50" charset="-127"/>
              </a:rPr>
              <a:t>은 </a:t>
            </a:r>
            <a:r>
              <a:rPr lang="en-US" altLang="ko-KR" sz="800" dirty="0">
                <a:latin typeface="+mj-ea"/>
                <a:ea typeface="+mj-ea"/>
                <a:cs typeface="함초롬돋움" panose="020B0604000101010101" pitchFamily="50" charset="-127"/>
              </a:rPr>
              <a:t>2x2 Transpose convolution</a:t>
            </a:r>
            <a:r>
              <a:rPr lang="ko-KR" altLang="en-US" sz="800" dirty="0">
                <a:latin typeface="+mj-ea"/>
                <a:ea typeface="+mj-ea"/>
                <a:cs typeface="함초롬돋움" panose="020B0604000101010101" pitchFamily="50" charset="-127"/>
              </a:rPr>
              <a:t>이고 </a:t>
            </a:r>
            <a:r>
              <a:rPr lang="en-US" altLang="ko-KR" sz="800" dirty="0">
                <a:latin typeface="+mj-ea"/>
                <a:ea typeface="+mj-ea"/>
                <a:cs typeface="함초롬돋움" panose="020B0604000101010101" pitchFamily="50" charset="-127"/>
              </a:rPr>
              <a:t>stride = 2</a:t>
            </a:r>
            <a:r>
              <a:rPr lang="ko-KR" altLang="en-US" sz="800" dirty="0">
                <a:latin typeface="+mj-ea"/>
                <a:ea typeface="+mj-ea"/>
                <a:cs typeface="함초롬돋움" panose="020B0604000101010101" pitchFamily="50" charset="-127"/>
              </a:rPr>
              <a:t> 이기에</a:t>
            </a:r>
            <a:endParaRPr lang="en-US" altLang="ko-KR" sz="800" dirty="0">
              <a:latin typeface="+mj-ea"/>
              <a:ea typeface="+mj-ea"/>
              <a:cs typeface="함초롬돋움" panose="020B0604000101010101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800" dirty="0">
                <a:latin typeface="+mj-ea"/>
                <a:ea typeface="+mj-ea"/>
                <a:cs typeface="함초롬돋움" panose="020B0604000101010101" pitchFamily="50" charset="-127"/>
              </a:rPr>
              <a:t>겹치지 않으니 최종적으로 더하는 부분은 없다</a:t>
            </a:r>
            <a:r>
              <a:rPr lang="en-US" altLang="ko-KR" sz="800" dirty="0">
                <a:latin typeface="+mj-ea"/>
                <a:ea typeface="+mj-ea"/>
                <a:cs typeface="함초롬돋움" panose="020B0604000101010101" pitchFamily="50" charset="-127"/>
              </a:rPr>
              <a:t>.</a:t>
            </a:r>
            <a:endParaRPr lang="ko-KR" altLang="en-US" sz="800" dirty="0">
              <a:latin typeface="+mj-ea"/>
              <a:ea typeface="+mj-ea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7211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49938D0-8595-2598-93B9-E5DC85D5C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7249" y="557917"/>
            <a:ext cx="5584903" cy="373865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6771527E-D170-4F7A-1DE5-855B83D8D422}"/>
              </a:ext>
            </a:extLst>
          </p:cNvPr>
          <p:cNvSpPr/>
          <p:nvPr/>
        </p:nvSpPr>
        <p:spPr>
          <a:xfrm>
            <a:off x="2943087" y="4440676"/>
            <a:ext cx="2819400" cy="352431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85F2E5-130E-1E06-2714-1C2784D8F461}"/>
              </a:ext>
            </a:extLst>
          </p:cNvPr>
          <p:cNvSpPr txBox="1"/>
          <p:nvPr/>
        </p:nvSpPr>
        <p:spPr>
          <a:xfrm>
            <a:off x="3938806" y="4463053"/>
            <a:ext cx="82796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Encoder</a:t>
            </a:r>
            <a:endParaRPr lang="ko-KR" altLang="en-US" sz="13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2BDAC51-15C2-D5BE-370E-996EB1662A15}"/>
              </a:ext>
            </a:extLst>
          </p:cNvPr>
          <p:cNvSpPr/>
          <p:nvPr/>
        </p:nvSpPr>
        <p:spPr>
          <a:xfrm>
            <a:off x="5850262" y="4433032"/>
            <a:ext cx="2819400" cy="352431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2CA85C-6499-6158-0CE1-C3F31CA7F447}"/>
              </a:ext>
            </a:extLst>
          </p:cNvPr>
          <p:cNvSpPr txBox="1"/>
          <p:nvPr/>
        </p:nvSpPr>
        <p:spPr>
          <a:xfrm>
            <a:off x="6846945" y="4447476"/>
            <a:ext cx="82603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/>
              <a:t>Decoder</a:t>
            </a:r>
            <a:endParaRPr lang="ko-KR" altLang="en-US" sz="13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2D8017-008F-D467-C21D-B18D5B5E6BA7}"/>
              </a:ext>
            </a:extLst>
          </p:cNvPr>
          <p:cNvSpPr txBox="1"/>
          <p:nvPr/>
        </p:nvSpPr>
        <p:spPr>
          <a:xfrm>
            <a:off x="2943087" y="4815484"/>
            <a:ext cx="2819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입력 이미지의 특징을 포착할 수 </a:t>
            </a:r>
            <a:br>
              <a:rPr lang="en-US" altLang="ko-KR" sz="1000" dirty="0"/>
            </a:br>
            <a:r>
              <a:rPr lang="ko-KR" altLang="en-US" sz="1000" dirty="0"/>
              <a:t>있도록 채널의 수를 늘리면서 차원을 </a:t>
            </a:r>
            <a:br>
              <a:rPr lang="en-US" altLang="ko-KR" sz="1000" dirty="0"/>
            </a:br>
            <a:r>
              <a:rPr lang="ko-KR" altLang="en-US" sz="1000" dirty="0"/>
              <a:t>축소해 나간다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4AEF8C-9D96-C4D1-A7D8-C3480613F0CD}"/>
              </a:ext>
            </a:extLst>
          </p:cNvPr>
          <p:cNvSpPr txBox="1"/>
          <p:nvPr/>
        </p:nvSpPr>
        <p:spPr>
          <a:xfrm>
            <a:off x="5850262" y="4799907"/>
            <a:ext cx="2819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저차원으로 인코딩 된 정보만 이용하여 채널의 수를 줄이고 차원을 늘려서 고차원의 </a:t>
            </a:r>
            <a:br>
              <a:rPr lang="en-US" altLang="ko-KR" sz="1000" dirty="0"/>
            </a:br>
            <a:r>
              <a:rPr lang="ko-KR" altLang="en-US" sz="1000" dirty="0"/>
              <a:t>이미지를 복원한다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FFE438-0FF8-6132-3E46-6FE4EABC1A23}"/>
              </a:ext>
            </a:extLst>
          </p:cNvPr>
          <p:cNvSpPr txBox="1"/>
          <p:nvPr/>
        </p:nvSpPr>
        <p:spPr>
          <a:xfrm>
            <a:off x="259163" y="5978494"/>
            <a:ext cx="57905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인코딩 단계에서 차원 축소를 거치면서 이미지 객체에 대한 자세한 위치 정보를 잃고</a:t>
            </a:r>
            <a:r>
              <a:rPr lang="en-US" altLang="ko-KR" sz="1000" dirty="0"/>
              <a:t>, </a:t>
            </a:r>
            <a:br>
              <a:rPr lang="en-US" altLang="ko-KR" sz="1000" dirty="0"/>
            </a:br>
            <a:r>
              <a:rPr lang="ko-KR" altLang="en-US" sz="1000" dirty="0"/>
              <a:t>디코딩 단계에서도 저차원의 정보만을 이용하기 때문에 위치 정보 손실을 회복하지 못하게 된다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6802BE74-3149-C25D-2262-81D01869F476}"/>
              </a:ext>
            </a:extLst>
          </p:cNvPr>
          <p:cNvCxnSpPr/>
          <p:nvPr/>
        </p:nvCxnSpPr>
        <p:spPr>
          <a:xfrm>
            <a:off x="5967046" y="6178549"/>
            <a:ext cx="2579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458A99F-CF8B-159F-2FC0-D2A59346820B}"/>
              </a:ext>
            </a:extLst>
          </p:cNvPr>
          <p:cNvSpPr txBox="1"/>
          <p:nvPr/>
        </p:nvSpPr>
        <p:spPr>
          <a:xfrm>
            <a:off x="176212" y="145300"/>
            <a:ext cx="19925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Unet - Concatenation</a:t>
            </a:r>
            <a:endParaRPr lang="ko-KR" altLang="en-US" sz="12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26F38E-A7AF-1A5D-9E29-FBA640A89E23}"/>
              </a:ext>
            </a:extLst>
          </p:cNvPr>
          <p:cNvSpPr txBox="1"/>
          <p:nvPr/>
        </p:nvSpPr>
        <p:spPr>
          <a:xfrm>
            <a:off x="6337800" y="5978494"/>
            <a:ext cx="57905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저차원 뿐만 아니라 </a:t>
            </a:r>
            <a:r>
              <a:rPr lang="ko-KR" altLang="en-US" sz="1000" b="1" dirty="0"/>
              <a:t>고차원 정보도 이용하여 </a:t>
            </a:r>
            <a:r>
              <a:rPr lang="ko-KR" altLang="en-US" sz="1000" dirty="0"/>
              <a:t>이미지의 </a:t>
            </a:r>
            <a:r>
              <a:rPr lang="ko-KR" altLang="en-US" sz="1000" u="sng" dirty="0"/>
              <a:t>특징을 추출함</a:t>
            </a:r>
            <a:r>
              <a:rPr lang="ko-KR" altLang="en-US" sz="1000" dirty="0"/>
              <a:t>과 동시에 </a:t>
            </a:r>
            <a:br>
              <a:rPr lang="en-US" altLang="ko-KR" sz="1000" dirty="0"/>
            </a:br>
            <a:r>
              <a:rPr lang="ko-KR" altLang="en-US" sz="1000" u="sng" dirty="0"/>
              <a:t>정확한 위치 파악</a:t>
            </a:r>
            <a:r>
              <a:rPr lang="ko-KR" altLang="en-US" sz="1000" dirty="0"/>
              <a:t>도 가능하게 하자</a:t>
            </a:r>
            <a:r>
              <a:rPr lang="en-US" altLang="ko-KR" sz="1000" dirty="0"/>
              <a:t>. -&gt; Skip connection = Concatenation</a:t>
            </a:r>
            <a:endParaRPr lang="ko-KR" altLang="en-US" sz="1000" dirty="0"/>
          </a:p>
        </p:txBody>
      </p:sp>
      <p:cxnSp>
        <p:nvCxnSpPr>
          <p:cNvPr id="16" name="연결선: 구부러짐 15">
            <a:extLst>
              <a:ext uri="{FF2B5EF4-FFF2-40B4-BE49-F238E27FC236}">
                <a16:creationId xmlns:a16="http://schemas.microsoft.com/office/drawing/2014/main" id="{E2CF6F0D-06FD-8EC6-E15B-23391D156942}"/>
              </a:ext>
            </a:extLst>
          </p:cNvPr>
          <p:cNvCxnSpPr>
            <a:cxnSpLocks/>
          </p:cNvCxnSpPr>
          <p:nvPr/>
        </p:nvCxnSpPr>
        <p:spPr>
          <a:xfrm>
            <a:off x="9850055" y="6378604"/>
            <a:ext cx="353028" cy="155306"/>
          </a:xfrm>
          <a:prstGeom prst="curvedConnector3">
            <a:avLst>
              <a:gd name="adj1" fmla="val -20492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954F436-66D4-8AEF-35A8-29B39E25DDFA}"/>
              </a:ext>
            </a:extLst>
          </p:cNvPr>
          <p:cNvSpPr txBox="1"/>
          <p:nvPr/>
        </p:nvSpPr>
        <p:spPr>
          <a:xfrm>
            <a:off x="10203083" y="6378604"/>
            <a:ext cx="1846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인코딩 단계의 각 레이어에서 얻은 특징을 디코딩 단계의 각 레이어에 합치는 과정</a:t>
            </a:r>
          </a:p>
        </p:txBody>
      </p:sp>
    </p:spTree>
    <p:extLst>
      <p:ext uri="{BB962C8B-B14F-4D97-AF65-F5344CB8AC3E}">
        <p14:creationId xmlns:p14="http://schemas.microsoft.com/office/powerpoint/2010/main" val="91027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3878D8FB-EA1E-8182-58F8-D13A0C571FEC}"/>
              </a:ext>
            </a:extLst>
          </p:cNvPr>
          <p:cNvGrpSpPr/>
          <p:nvPr/>
        </p:nvGrpSpPr>
        <p:grpSpPr>
          <a:xfrm>
            <a:off x="8147865" y="1803036"/>
            <a:ext cx="1735964" cy="1431757"/>
            <a:chOff x="9304787" y="1260916"/>
            <a:chExt cx="1181025" cy="1032077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B261259-5629-317D-7D84-745DEDD09563}"/>
                </a:ext>
              </a:extLst>
            </p:cNvPr>
            <p:cNvSpPr/>
            <p:nvPr/>
          </p:nvSpPr>
          <p:spPr>
            <a:xfrm>
              <a:off x="9694380" y="1285994"/>
              <a:ext cx="789459" cy="734992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EFEC4B3-9B0A-500D-86FB-85BA3D46F197}"/>
                </a:ext>
              </a:extLst>
            </p:cNvPr>
            <p:cNvSpPr/>
            <p:nvPr/>
          </p:nvSpPr>
          <p:spPr>
            <a:xfrm>
              <a:off x="9371859" y="1513631"/>
              <a:ext cx="789459" cy="734992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EC627F-C41B-9C46-B7E4-626006CFBE6D}"/>
                </a:ext>
              </a:extLst>
            </p:cNvPr>
            <p:cNvSpPr/>
            <p:nvPr/>
          </p:nvSpPr>
          <p:spPr>
            <a:xfrm>
              <a:off x="9304787" y="1558001"/>
              <a:ext cx="789459" cy="734992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C6BE3B53-9C34-9971-16FF-24B0A0D19AD2}"/>
                </a:ext>
              </a:extLst>
            </p:cNvPr>
            <p:cNvCxnSpPr/>
            <p:nvPr/>
          </p:nvCxnSpPr>
          <p:spPr>
            <a:xfrm flipV="1">
              <a:off x="9434489" y="1260916"/>
              <a:ext cx="266217" cy="208345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F5BA8B1-6CD6-3AA0-C215-E1BE45BE2B5B}"/>
                </a:ext>
              </a:extLst>
            </p:cNvPr>
            <p:cNvCxnSpPr/>
            <p:nvPr/>
          </p:nvCxnSpPr>
          <p:spPr>
            <a:xfrm flipV="1">
              <a:off x="10219595" y="2040278"/>
              <a:ext cx="266217" cy="208345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A91620F3-A8DE-C678-2084-0332CCE2D6D7}"/>
                </a:ext>
              </a:extLst>
            </p:cNvPr>
            <p:cNvCxnSpPr/>
            <p:nvPr/>
          </p:nvCxnSpPr>
          <p:spPr>
            <a:xfrm flipV="1">
              <a:off x="10219595" y="1309144"/>
              <a:ext cx="266217" cy="208345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pic>
        <p:nvPicPr>
          <p:cNvPr id="5122" name="Picture 2">
            <a:extLst>
              <a:ext uri="{FF2B5EF4-FFF2-40B4-BE49-F238E27FC236}">
                <a16:creationId xmlns:a16="http://schemas.microsoft.com/office/drawing/2014/main" id="{80064340-8CCC-B291-325E-3B155ED6D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553" y="1925497"/>
            <a:ext cx="6589008" cy="3454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A8337B-266F-0773-4BCE-688D2C811B7E}"/>
              </a:ext>
            </a:extLst>
          </p:cNvPr>
          <p:cNvSpPr txBox="1"/>
          <p:nvPr/>
        </p:nvSpPr>
        <p:spPr>
          <a:xfrm>
            <a:off x="176212" y="145300"/>
            <a:ext cx="42216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Unet </a:t>
            </a:r>
            <a:r>
              <a:rPr lang="en-US" altLang="ko-KR" sz="1200" b="1"/>
              <a:t>– Bottleneck </a:t>
            </a:r>
            <a:r>
              <a:rPr lang="en-US" altLang="ko-KR" sz="1200" b="1" dirty="0"/>
              <a:t>(Skip Connection)</a:t>
            </a:r>
            <a:endParaRPr lang="ko-KR" altLang="en-US" sz="1200" b="1" dirty="0"/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0FCFFA34-B66C-B312-C3B0-0805F9ECCD90}"/>
              </a:ext>
            </a:extLst>
          </p:cNvPr>
          <p:cNvCxnSpPr>
            <a:cxnSpLocks/>
          </p:cNvCxnSpPr>
          <p:nvPr/>
        </p:nvCxnSpPr>
        <p:spPr>
          <a:xfrm flipV="1">
            <a:off x="5179671" y="833377"/>
            <a:ext cx="1800000" cy="252328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15B330-ADA7-D78B-DC56-8FA0C6B54990}"/>
              </a:ext>
            </a:extLst>
          </p:cNvPr>
          <p:cNvSpPr txBox="1"/>
          <p:nvPr/>
        </p:nvSpPr>
        <p:spPr>
          <a:xfrm>
            <a:off x="7451716" y="710266"/>
            <a:ext cx="19925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Concatenation</a:t>
            </a:r>
            <a:endParaRPr lang="ko-KR" altLang="en-US" sz="1400" b="1" dirty="0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B536AC7F-3C9D-0FD4-084D-225498AAF827}"/>
              </a:ext>
            </a:extLst>
          </p:cNvPr>
          <p:cNvGrpSpPr/>
          <p:nvPr/>
        </p:nvGrpSpPr>
        <p:grpSpPr>
          <a:xfrm>
            <a:off x="10498945" y="1910762"/>
            <a:ext cx="1402174" cy="1266463"/>
            <a:chOff x="8195076" y="3383322"/>
            <a:chExt cx="1479316" cy="1355941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10EA646-DE6C-104E-23BB-F7E461F12FFB}"/>
                </a:ext>
              </a:extLst>
            </p:cNvPr>
            <p:cNvGrpSpPr/>
            <p:nvPr/>
          </p:nvGrpSpPr>
          <p:grpSpPr>
            <a:xfrm>
              <a:off x="8493367" y="3459869"/>
              <a:ext cx="1181025" cy="1032077"/>
              <a:chOff x="7645225" y="1824939"/>
              <a:chExt cx="1181025" cy="1032077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043239E1-0EB5-C25C-BDCA-06BD435EC697}"/>
                  </a:ext>
                </a:extLst>
              </p:cNvPr>
              <p:cNvSpPr/>
              <p:nvPr/>
            </p:nvSpPr>
            <p:spPr>
              <a:xfrm>
                <a:off x="8034818" y="1850017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682FF999-38B2-D256-9A72-E59201446797}"/>
                  </a:ext>
                </a:extLst>
              </p:cNvPr>
              <p:cNvSpPr/>
              <p:nvPr/>
            </p:nvSpPr>
            <p:spPr>
              <a:xfrm>
                <a:off x="7712297" y="2077654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C453C25D-3560-A351-6D41-97D544C08D2A}"/>
                  </a:ext>
                </a:extLst>
              </p:cNvPr>
              <p:cNvSpPr/>
              <p:nvPr/>
            </p:nvSpPr>
            <p:spPr>
              <a:xfrm>
                <a:off x="7645225" y="2122024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1505645-85BC-ABE9-6AD0-D5CB321BFA38}"/>
                  </a:ext>
                </a:extLst>
              </p:cNvPr>
              <p:cNvCxnSpPr/>
              <p:nvPr/>
            </p:nvCxnSpPr>
            <p:spPr>
              <a:xfrm flipV="1">
                <a:off x="7774927" y="1824939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B50ACF90-88FE-8186-A2DC-5DF29C13D7FB}"/>
                  </a:ext>
                </a:extLst>
              </p:cNvPr>
              <p:cNvCxnSpPr/>
              <p:nvPr/>
            </p:nvCxnSpPr>
            <p:spPr>
              <a:xfrm flipV="1">
                <a:off x="8560033" y="2604301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82F5016F-EFD1-EE0B-CAD8-02219249B5B7}"/>
                  </a:ext>
                </a:extLst>
              </p:cNvPr>
              <p:cNvCxnSpPr/>
              <p:nvPr/>
            </p:nvCxnSpPr>
            <p:spPr>
              <a:xfrm flipV="1">
                <a:off x="8560033" y="1873167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3F7DA00-7C5C-251C-1793-F064866859B8}"/>
                </a:ext>
              </a:extLst>
            </p:cNvPr>
            <p:cNvSpPr txBox="1"/>
            <p:nvPr/>
          </p:nvSpPr>
          <p:spPr>
            <a:xfrm>
              <a:off x="8330374" y="3383322"/>
              <a:ext cx="43887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512</a:t>
              </a:r>
              <a:endParaRPr lang="ko-KR" altLang="en-US" sz="800" b="1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D5AF43B-77B2-A763-6F62-2D5A2B3B01C6}"/>
                </a:ext>
              </a:extLst>
            </p:cNvPr>
            <p:cNvSpPr txBox="1"/>
            <p:nvPr/>
          </p:nvSpPr>
          <p:spPr>
            <a:xfrm>
              <a:off x="8740970" y="4523819"/>
              <a:ext cx="4057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56</a:t>
              </a:r>
              <a:endParaRPr lang="ko-KR" altLang="en-US" sz="800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86FBCC5-A898-B0FA-8153-DBEF48FABA8B}"/>
                </a:ext>
              </a:extLst>
            </p:cNvPr>
            <p:cNvSpPr txBox="1"/>
            <p:nvPr/>
          </p:nvSpPr>
          <p:spPr>
            <a:xfrm>
              <a:off x="8195076" y="4004495"/>
              <a:ext cx="4057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56</a:t>
              </a:r>
              <a:endParaRPr lang="ko-KR" altLang="en-US" sz="800" b="1" dirty="0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0EE8BE0-94D0-8402-4E56-DF57A5F715C4}"/>
              </a:ext>
            </a:extLst>
          </p:cNvPr>
          <p:cNvSpPr txBox="1"/>
          <p:nvPr/>
        </p:nvSpPr>
        <p:spPr>
          <a:xfrm>
            <a:off x="7798855" y="2508470"/>
            <a:ext cx="4485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64</a:t>
            </a:r>
            <a:endParaRPr lang="ko-KR" altLang="en-US" sz="8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91A56D-1A76-E750-CE4A-DD649521F9F2}"/>
              </a:ext>
            </a:extLst>
          </p:cNvPr>
          <p:cNvSpPr txBox="1"/>
          <p:nvPr/>
        </p:nvSpPr>
        <p:spPr>
          <a:xfrm>
            <a:off x="8513359" y="3213556"/>
            <a:ext cx="4485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64</a:t>
            </a:r>
            <a:endParaRPr lang="ko-KR" altLang="en-US" sz="8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283FF75-21A9-5A7E-6C02-56E6FD210CC7}"/>
              </a:ext>
            </a:extLst>
          </p:cNvPr>
          <p:cNvSpPr txBox="1"/>
          <p:nvPr/>
        </p:nvSpPr>
        <p:spPr>
          <a:xfrm>
            <a:off x="8094230" y="1767006"/>
            <a:ext cx="485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512</a:t>
            </a:r>
            <a:endParaRPr lang="ko-KR" altLang="en-US" sz="800" b="1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619E0A1A-FB1E-E638-8C8F-4A2303D3FB23}"/>
              </a:ext>
            </a:extLst>
          </p:cNvPr>
          <p:cNvCxnSpPr/>
          <p:nvPr/>
        </p:nvCxnSpPr>
        <p:spPr>
          <a:xfrm>
            <a:off x="10173965" y="2552021"/>
            <a:ext cx="26149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868694C0-0949-FFA9-735F-763773872FC1}"/>
              </a:ext>
            </a:extLst>
          </p:cNvPr>
          <p:cNvSpPr txBox="1"/>
          <p:nvPr/>
        </p:nvSpPr>
        <p:spPr>
          <a:xfrm>
            <a:off x="9983615" y="2267620"/>
            <a:ext cx="7451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Cropped</a:t>
            </a:r>
            <a:endParaRPr lang="ko-KR" altLang="en-US" sz="800" b="1" dirty="0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0FB0FAA6-1BF8-7660-8200-0FB0A3834C89}"/>
              </a:ext>
            </a:extLst>
          </p:cNvPr>
          <p:cNvGrpSpPr/>
          <p:nvPr/>
        </p:nvGrpSpPr>
        <p:grpSpPr>
          <a:xfrm>
            <a:off x="8286001" y="4663667"/>
            <a:ext cx="1402174" cy="1266463"/>
            <a:chOff x="8195076" y="3383322"/>
            <a:chExt cx="1479316" cy="1355941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CD075BE3-1BEC-BAB6-FFCE-801F828180E7}"/>
                </a:ext>
              </a:extLst>
            </p:cNvPr>
            <p:cNvGrpSpPr/>
            <p:nvPr/>
          </p:nvGrpSpPr>
          <p:grpSpPr>
            <a:xfrm>
              <a:off x="8493367" y="3459869"/>
              <a:ext cx="1181025" cy="1032077"/>
              <a:chOff x="7645225" y="1824939"/>
              <a:chExt cx="1181025" cy="1032077"/>
            </a:xfrm>
          </p:grpSpPr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0E14D0B3-4781-D824-8909-74EAE4952802}"/>
                  </a:ext>
                </a:extLst>
              </p:cNvPr>
              <p:cNvSpPr/>
              <p:nvPr/>
            </p:nvSpPr>
            <p:spPr>
              <a:xfrm>
                <a:off x="8034818" y="1850017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395BAF5B-3605-92F8-40C3-6E5AEB64A984}"/>
                  </a:ext>
                </a:extLst>
              </p:cNvPr>
              <p:cNvSpPr/>
              <p:nvPr/>
            </p:nvSpPr>
            <p:spPr>
              <a:xfrm>
                <a:off x="7712297" y="2077654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1D99205B-FC9D-34F4-D349-4ADECCDD63C4}"/>
                  </a:ext>
                </a:extLst>
              </p:cNvPr>
              <p:cNvSpPr/>
              <p:nvPr/>
            </p:nvSpPr>
            <p:spPr>
              <a:xfrm>
                <a:off x="7645225" y="2122024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3CADC8A8-2DC9-749C-AFBB-DBADF8DAE4BC}"/>
                  </a:ext>
                </a:extLst>
              </p:cNvPr>
              <p:cNvCxnSpPr/>
              <p:nvPr/>
            </p:nvCxnSpPr>
            <p:spPr>
              <a:xfrm flipV="1">
                <a:off x="7774927" y="1824939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4210BF9E-0C1C-1447-2C8A-2495A9BBEC39}"/>
                  </a:ext>
                </a:extLst>
              </p:cNvPr>
              <p:cNvCxnSpPr/>
              <p:nvPr/>
            </p:nvCxnSpPr>
            <p:spPr>
              <a:xfrm flipV="1">
                <a:off x="8560033" y="2604301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B1DA5C3D-27AB-D04E-061F-42FB1D32B3D0}"/>
                  </a:ext>
                </a:extLst>
              </p:cNvPr>
              <p:cNvCxnSpPr/>
              <p:nvPr/>
            </p:nvCxnSpPr>
            <p:spPr>
              <a:xfrm flipV="1">
                <a:off x="8560033" y="1873167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34C46E6-4345-2161-9430-61F8806EAFAB}"/>
                </a:ext>
              </a:extLst>
            </p:cNvPr>
            <p:cNvSpPr txBox="1"/>
            <p:nvPr/>
          </p:nvSpPr>
          <p:spPr>
            <a:xfrm>
              <a:off x="8330374" y="3383322"/>
              <a:ext cx="43887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512</a:t>
              </a:r>
              <a:endParaRPr lang="ko-KR" altLang="en-US" sz="800" b="1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B490A37-EF50-643E-0093-5E0DA96F7E8C}"/>
                </a:ext>
              </a:extLst>
            </p:cNvPr>
            <p:cNvSpPr txBox="1"/>
            <p:nvPr/>
          </p:nvSpPr>
          <p:spPr>
            <a:xfrm>
              <a:off x="8740970" y="4523819"/>
              <a:ext cx="4057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56</a:t>
              </a:r>
              <a:endParaRPr lang="ko-KR" altLang="en-US" sz="800" b="1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531E752-37B5-470C-1E3C-2F2AFBC6F0C4}"/>
                </a:ext>
              </a:extLst>
            </p:cNvPr>
            <p:cNvSpPr txBox="1"/>
            <p:nvPr/>
          </p:nvSpPr>
          <p:spPr>
            <a:xfrm>
              <a:off x="8195076" y="4004495"/>
              <a:ext cx="4057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56</a:t>
              </a:r>
              <a:endParaRPr lang="ko-KR" altLang="en-US" sz="800" b="1" dirty="0"/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1E15775-D7F5-C4F2-9D65-65740FC78694}"/>
              </a:ext>
            </a:extLst>
          </p:cNvPr>
          <p:cNvGrpSpPr/>
          <p:nvPr/>
        </p:nvGrpSpPr>
        <p:grpSpPr>
          <a:xfrm>
            <a:off x="7721360" y="5196284"/>
            <a:ext cx="1402174" cy="1266463"/>
            <a:chOff x="8195076" y="3383322"/>
            <a:chExt cx="1479316" cy="1355941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8D004B47-6110-A158-8BD3-945B3FCD4635}"/>
                </a:ext>
              </a:extLst>
            </p:cNvPr>
            <p:cNvGrpSpPr/>
            <p:nvPr/>
          </p:nvGrpSpPr>
          <p:grpSpPr>
            <a:xfrm>
              <a:off x="8493367" y="3459869"/>
              <a:ext cx="1181025" cy="1032077"/>
              <a:chOff x="7645225" y="1824939"/>
              <a:chExt cx="1181025" cy="1032077"/>
            </a:xfrm>
          </p:grpSpPr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37F34243-12BA-B4B4-8834-40414FF60B8C}"/>
                  </a:ext>
                </a:extLst>
              </p:cNvPr>
              <p:cNvSpPr/>
              <p:nvPr/>
            </p:nvSpPr>
            <p:spPr>
              <a:xfrm>
                <a:off x="8034818" y="1850017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39A1369E-4EFD-FDB9-B4EA-DA22CFB9D1C4}"/>
                  </a:ext>
                </a:extLst>
              </p:cNvPr>
              <p:cNvSpPr/>
              <p:nvPr/>
            </p:nvSpPr>
            <p:spPr>
              <a:xfrm>
                <a:off x="7712297" y="2077654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0ADDAF6C-440B-6839-EC14-6EFAD8E56BC0}"/>
                  </a:ext>
                </a:extLst>
              </p:cNvPr>
              <p:cNvSpPr/>
              <p:nvPr/>
            </p:nvSpPr>
            <p:spPr>
              <a:xfrm>
                <a:off x="7645225" y="2122024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D187390E-E5AC-711A-6AD1-DD1EFA0CA058}"/>
                  </a:ext>
                </a:extLst>
              </p:cNvPr>
              <p:cNvCxnSpPr/>
              <p:nvPr/>
            </p:nvCxnSpPr>
            <p:spPr>
              <a:xfrm flipV="1">
                <a:off x="7774927" y="1824939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A4754D8D-547A-2D80-9069-2A153B16D1EE}"/>
                  </a:ext>
                </a:extLst>
              </p:cNvPr>
              <p:cNvCxnSpPr/>
              <p:nvPr/>
            </p:nvCxnSpPr>
            <p:spPr>
              <a:xfrm flipV="1">
                <a:off x="8560033" y="2604301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A5F79127-D50A-A38C-CB48-57C9624B30A4}"/>
                  </a:ext>
                </a:extLst>
              </p:cNvPr>
              <p:cNvCxnSpPr/>
              <p:nvPr/>
            </p:nvCxnSpPr>
            <p:spPr>
              <a:xfrm flipV="1">
                <a:off x="8560033" y="1873167"/>
                <a:ext cx="266217" cy="208345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A9A82E1-81CC-9376-831C-16F323A43121}"/>
                </a:ext>
              </a:extLst>
            </p:cNvPr>
            <p:cNvSpPr txBox="1"/>
            <p:nvPr/>
          </p:nvSpPr>
          <p:spPr>
            <a:xfrm>
              <a:off x="8330374" y="3383322"/>
              <a:ext cx="43887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512</a:t>
              </a:r>
              <a:endParaRPr lang="ko-KR" altLang="en-US" sz="800" b="1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2DA3296-F5EB-CFCA-824A-05AC819D6A32}"/>
                </a:ext>
              </a:extLst>
            </p:cNvPr>
            <p:cNvSpPr txBox="1"/>
            <p:nvPr/>
          </p:nvSpPr>
          <p:spPr>
            <a:xfrm>
              <a:off x="8740970" y="4523819"/>
              <a:ext cx="4057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56</a:t>
              </a:r>
              <a:endParaRPr lang="ko-KR" altLang="en-US" sz="800" b="1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E35FB3-B7A7-B87A-7BAF-7A2A8841D994}"/>
                </a:ext>
              </a:extLst>
            </p:cNvPr>
            <p:cNvSpPr txBox="1"/>
            <p:nvPr/>
          </p:nvSpPr>
          <p:spPr>
            <a:xfrm>
              <a:off x="8195076" y="4004495"/>
              <a:ext cx="4057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56</a:t>
              </a:r>
              <a:endParaRPr lang="ko-KR" altLang="en-US" sz="800" b="1" dirty="0"/>
            </a:p>
          </p:txBody>
        </p:sp>
      </p:grpSp>
      <p:sp>
        <p:nvSpPr>
          <p:cNvPr id="60" name="자유형: 도형 59">
            <a:extLst>
              <a:ext uri="{FF2B5EF4-FFF2-40B4-BE49-F238E27FC236}">
                <a16:creationId xmlns:a16="http://schemas.microsoft.com/office/drawing/2014/main" id="{04F0B175-43A1-B91D-EFA0-1C9F5E5F0567}"/>
              </a:ext>
            </a:extLst>
          </p:cNvPr>
          <p:cNvSpPr/>
          <p:nvPr/>
        </p:nvSpPr>
        <p:spPr>
          <a:xfrm>
            <a:off x="9549114" y="3211975"/>
            <a:ext cx="1429473" cy="1400536"/>
          </a:xfrm>
          <a:custGeom>
            <a:avLst/>
            <a:gdLst>
              <a:gd name="connsiteX0" fmla="*/ 1429473 w 1429473"/>
              <a:gd name="connsiteY0" fmla="*/ 0 h 1400536"/>
              <a:gd name="connsiteX1" fmla="*/ 1059083 w 1429473"/>
              <a:gd name="connsiteY1" fmla="*/ 515073 h 1400536"/>
              <a:gd name="connsiteX2" fmla="*/ 341453 w 1429473"/>
              <a:gd name="connsiteY2" fmla="*/ 532435 h 1400536"/>
              <a:gd name="connsiteX3" fmla="*/ 0 w 1429473"/>
              <a:gd name="connsiteY3" fmla="*/ 1400536 h 1400536"/>
              <a:gd name="connsiteX4" fmla="*/ 0 w 1429473"/>
              <a:gd name="connsiteY4" fmla="*/ 1400536 h 1400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9473" h="1400536">
                <a:moveTo>
                  <a:pt x="1429473" y="0"/>
                </a:moveTo>
                <a:cubicBezTo>
                  <a:pt x="1334946" y="213167"/>
                  <a:pt x="1240420" y="426334"/>
                  <a:pt x="1059083" y="515073"/>
                </a:cubicBezTo>
                <a:cubicBezTo>
                  <a:pt x="877746" y="603812"/>
                  <a:pt x="517967" y="384858"/>
                  <a:pt x="341453" y="532435"/>
                </a:cubicBezTo>
                <a:cubicBezTo>
                  <a:pt x="164939" y="680012"/>
                  <a:pt x="0" y="1400536"/>
                  <a:pt x="0" y="1400536"/>
                </a:cubicBezTo>
                <a:lnTo>
                  <a:pt x="0" y="1400536"/>
                </a:lnTo>
              </a:path>
            </a:pathLst>
          </a:cu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E7697FD-94BC-5F0D-425C-15BA1A32F17B}"/>
              </a:ext>
            </a:extLst>
          </p:cNvPr>
          <p:cNvSpPr txBox="1"/>
          <p:nvPr/>
        </p:nvSpPr>
        <p:spPr>
          <a:xfrm>
            <a:off x="7998316" y="5565747"/>
            <a:ext cx="805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Expanding </a:t>
            </a:r>
          </a:p>
          <a:p>
            <a:r>
              <a:rPr lang="en-US" altLang="ko-KR" sz="800" b="1" dirty="0"/>
              <a:t>Feature Map</a:t>
            </a:r>
            <a:endParaRPr lang="ko-KR" altLang="en-US" sz="800" b="1" dirty="0"/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B5D799CF-1FAF-426A-DBE9-6A1E80956412}"/>
              </a:ext>
            </a:extLst>
          </p:cNvPr>
          <p:cNvCxnSpPr/>
          <p:nvPr/>
        </p:nvCxnSpPr>
        <p:spPr>
          <a:xfrm>
            <a:off x="9993398" y="5587032"/>
            <a:ext cx="26149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86A8A04F-9569-A655-0D56-4AA36E491F92}"/>
              </a:ext>
            </a:extLst>
          </p:cNvPr>
          <p:cNvGrpSpPr/>
          <p:nvPr/>
        </p:nvGrpSpPr>
        <p:grpSpPr>
          <a:xfrm>
            <a:off x="10173963" y="4891355"/>
            <a:ext cx="1789972" cy="1615558"/>
            <a:chOff x="8195076" y="3009563"/>
            <a:chExt cx="1888450" cy="1729700"/>
          </a:xfrm>
        </p:grpSpPr>
        <p:grpSp>
          <p:nvGrpSpPr>
            <p:cNvPr id="5120" name="그룹 5119">
              <a:extLst>
                <a:ext uri="{FF2B5EF4-FFF2-40B4-BE49-F238E27FC236}">
                  <a16:creationId xmlns:a16="http://schemas.microsoft.com/office/drawing/2014/main" id="{3753E403-C5B7-C479-F697-029552A119CC}"/>
                </a:ext>
              </a:extLst>
            </p:cNvPr>
            <p:cNvGrpSpPr/>
            <p:nvPr/>
          </p:nvGrpSpPr>
          <p:grpSpPr>
            <a:xfrm>
              <a:off x="8490399" y="3009563"/>
              <a:ext cx="1593127" cy="1501953"/>
              <a:chOff x="7642257" y="1374633"/>
              <a:chExt cx="1593127" cy="1501953"/>
            </a:xfrm>
          </p:grpSpPr>
          <p:sp>
            <p:nvSpPr>
              <p:cNvPr id="5125" name="직사각형 5124">
                <a:extLst>
                  <a:ext uri="{FF2B5EF4-FFF2-40B4-BE49-F238E27FC236}">
                    <a16:creationId xmlns:a16="http://schemas.microsoft.com/office/drawing/2014/main" id="{A7E5DBCF-A11F-CBA2-569A-FAF7B36EA55B}"/>
                  </a:ext>
                </a:extLst>
              </p:cNvPr>
              <p:cNvSpPr/>
              <p:nvPr/>
            </p:nvSpPr>
            <p:spPr>
              <a:xfrm>
                <a:off x="8445925" y="1374633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126" name="직사각형 5125">
                <a:extLst>
                  <a:ext uri="{FF2B5EF4-FFF2-40B4-BE49-F238E27FC236}">
                    <a16:creationId xmlns:a16="http://schemas.microsoft.com/office/drawing/2014/main" id="{47A6FCEB-3152-624A-265D-2F8EAEF12F3E}"/>
                  </a:ext>
                </a:extLst>
              </p:cNvPr>
              <p:cNvSpPr/>
              <p:nvPr/>
            </p:nvSpPr>
            <p:spPr>
              <a:xfrm>
                <a:off x="7712297" y="2077654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27" name="직사각형 5126">
                <a:extLst>
                  <a:ext uri="{FF2B5EF4-FFF2-40B4-BE49-F238E27FC236}">
                    <a16:creationId xmlns:a16="http://schemas.microsoft.com/office/drawing/2014/main" id="{6BE876BE-5A14-7157-B176-7F5A5B3F9B0E}"/>
                  </a:ext>
                </a:extLst>
              </p:cNvPr>
              <p:cNvSpPr/>
              <p:nvPr/>
            </p:nvSpPr>
            <p:spPr>
              <a:xfrm>
                <a:off x="7642257" y="2141594"/>
                <a:ext cx="789459" cy="734992"/>
              </a:xfrm>
              <a:prstGeom prst="rect">
                <a:avLst/>
              </a:prstGeom>
              <a:solidFill>
                <a:schemeClr val="tx2">
                  <a:lumMod val="25000"/>
                  <a:lumOff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28" name="직선 연결선 5127">
                <a:extLst>
                  <a:ext uri="{FF2B5EF4-FFF2-40B4-BE49-F238E27FC236}">
                    <a16:creationId xmlns:a16="http://schemas.microsoft.com/office/drawing/2014/main" id="{CD363133-5087-D481-DD3A-1594181B6E5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774927" y="1412665"/>
                <a:ext cx="670998" cy="620619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129" name="직선 연결선 5128">
                <a:extLst>
                  <a:ext uri="{FF2B5EF4-FFF2-40B4-BE49-F238E27FC236}">
                    <a16:creationId xmlns:a16="http://schemas.microsoft.com/office/drawing/2014/main" id="{9CBC78FF-14B1-FA05-AD09-8B2F17E7297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60033" y="2150138"/>
                <a:ext cx="625398" cy="662507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130" name="직선 연결선 5129">
                <a:extLst>
                  <a:ext uri="{FF2B5EF4-FFF2-40B4-BE49-F238E27FC236}">
                    <a16:creationId xmlns:a16="http://schemas.microsoft.com/office/drawing/2014/main" id="{156F53D8-6314-6A4C-A85B-FE2BC0C9FD8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60033" y="1412665"/>
                <a:ext cx="675351" cy="668847"/>
              </a:xfrm>
              <a:prstGeom prst="line">
                <a:avLst/>
              </a:prstGeom>
              <a:ln w="1905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5121" name="TextBox 5120">
              <a:extLst>
                <a:ext uri="{FF2B5EF4-FFF2-40B4-BE49-F238E27FC236}">
                  <a16:creationId xmlns:a16="http://schemas.microsoft.com/office/drawing/2014/main" id="{FD4EB230-4AE6-C723-C2CD-3F49A0BABC60}"/>
                </a:ext>
              </a:extLst>
            </p:cNvPr>
            <p:cNvSpPr txBox="1"/>
            <p:nvPr/>
          </p:nvSpPr>
          <p:spPr>
            <a:xfrm>
              <a:off x="8587501" y="3159825"/>
              <a:ext cx="464345" cy="230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1024</a:t>
              </a:r>
              <a:endParaRPr lang="ko-KR" altLang="en-US" sz="800" b="1" dirty="0"/>
            </a:p>
          </p:txBody>
        </p:sp>
        <p:sp>
          <p:nvSpPr>
            <p:cNvPr id="5123" name="TextBox 5122">
              <a:extLst>
                <a:ext uri="{FF2B5EF4-FFF2-40B4-BE49-F238E27FC236}">
                  <a16:creationId xmlns:a16="http://schemas.microsoft.com/office/drawing/2014/main" id="{C3DB87BD-8F28-B044-BF2A-E90EC71C100C}"/>
                </a:ext>
              </a:extLst>
            </p:cNvPr>
            <p:cNvSpPr txBox="1"/>
            <p:nvPr/>
          </p:nvSpPr>
          <p:spPr>
            <a:xfrm>
              <a:off x="8740970" y="4523819"/>
              <a:ext cx="4057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56</a:t>
              </a:r>
              <a:endParaRPr lang="ko-KR" altLang="en-US" sz="800" b="1" dirty="0"/>
            </a:p>
          </p:txBody>
        </p:sp>
        <p:sp>
          <p:nvSpPr>
            <p:cNvPr id="5124" name="TextBox 5123">
              <a:extLst>
                <a:ext uri="{FF2B5EF4-FFF2-40B4-BE49-F238E27FC236}">
                  <a16:creationId xmlns:a16="http://schemas.microsoft.com/office/drawing/2014/main" id="{B88341E9-3FE2-4531-3F1C-FCCD3FA9B625}"/>
                </a:ext>
              </a:extLst>
            </p:cNvPr>
            <p:cNvSpPr txBox="1"/>
            <p:nvPr/>
          </p:nvSpPr>
          <p:spPr>
            <a:xfrm>
              <a:off x="8195076" y="4004495"/>
              <a:ext cx="4057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b="1" dirty="0"/>
                <a:t>56</a:t>
              </a:r>
              <a:endParaRPr lang="ko-KR" altLang="en-US" sz="800" b="1" dirty="0"/>
            </a:p>
          </p:txBody>
        </p:sp>
      </p:grpSp>
      <p:sp>
        <p:nvSpPr>
          <p:cNvPr id="5140" name="TextBox 5139">
            <a:extLst>
              <a:ext uri="{FF2B5EF4-FFF2-40B4-BE49-F238E27FC236}">
                <a16:creationId xmlns:a16="http://schemas.microsoft.com/office/drawing/2014/main" id="{5773111B-B42D-8773-36BD-FB78DEDCC26B}"/>
              </a:ext>
            </a:extLst>
          </p:cNvPr>
          <p:cNvSpPr txBox="1"/>
          <p:nvPr/>
        </p:nvSpPr>
        <p:spPr>
          <a:xfrm>
            <a:off x="8563920" y="4996246"/>
            <a:ext cx="805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Contracting </a:t>
            </a:r>
          </a:p>
          <a:p>
            <a:r>
              <a:rPr lang="en-US" altLang="ko-KR" sz="800" b="1" dirty="0"/>
              <a:t>Feature Map</a:t>
            </a:r>
            <a:endParaRPr lang="ko-KR" altLang="en-US" sz="800" b="1" dirty="0"/>
          </a:p>
        </p:txBody>
      </p:sp>
      <p:sp>
        <p:nvSpPr>
          <p:cNvPr id="5141" name="TextBox 5140">
            <a:extLst>
              <a:ext uri="{FF2B5EF4-FFF2-40B4-BE49-F238E27FC236}">
                <a16:creationId xmlns:a16="http://schemas.microsoft.com/office/drawing/2014/main" id="{6DBA7ACB-AFFB-2434-15E4-5B9B63E27B7B}"/>
              </a:ext>
            </a:extLst>
          </p:cNvPr>
          <p:cNvSpPr txBox="1"/>
          <p:nvPr/>
        </p:nvSpPr>
        <p:spPr>
          <a:xfrm>
            <a:off x="9709294" y="5326620"/>
            <a:ext cx="8861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Concatenation</a:t>
            </a:r>
            <a:endParaRPr lang="ko-KR" altLang="en-US" sz="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7131C-9898-8634-8202-8625A4FD646C}"/>
              </a:ext>
            </a:extLst>
          </p:cNvPr>
          <p:cNvSpPr txBox="1"/>
          <p:nvPr/>
        </p:nvSpPr>
        <p:spPr>
          <a:xfrm>
            <a:off x="8335054" y="2288788"/>
            <a:ext cx="805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Contracting </a:t>
            </a:r>
          </a:p>
          <a:p>
            <a:r>
              <a:rPr lang="en-US" altLang="ko-KR" sz="800" b="1" dirty="0"/>
              <a:t>Feature Map</a:t>
            </a:r>
            <a:endParaRPr lang="ko-KR" altLang="en-US" sz="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24E9FB-846F-5A74-429E-E414F772F717}"/>
              </a:ext>
            </a:extLst>
          </p:cNvPr>
          <p:cNvSpPr txBox="1"/>
          <p:nvPr/>
        </p:nvSpPr>
        <p:spPr>
          <a:xfrm>
            <a:off x="10746532" y="2288788"/>
            <a:ext cx="805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Contracting </a:t>
            </a:r>
          </a:p>
          <a:p>
            <a:r>
              <a:rPr lang="en-US" altLang="ko-KR" sz="800" b="1" dirty="0"/>
              <a:t>Feature Map</a:t>
            </a:r>
            <a:endParaRPr lang="ko-KR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962341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B1F2BB9-01E2-6734-9E0D-750B9750B9BA}"/>
              </a:ext>
            </a:extLst>
          </p:cNvPr>
          <p:cNvSpPr txBox="1"/>
          <p:nvPr/>
        </p:nvSpPr>
        <p:spPr>
          <a:xfrm>
            <a:off x="176212" y="145300"/>
            <a:ext cx="19925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Unet – Loss Function</a:t>
            </a:r>
            <a:endParaRPr lang="ko-KR" altLang="en-US" sz="1200" b="1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46BF14C-3BC4-0DA6-1252-F701C2A8FB45}"/>
              </a:ext>
            </a:extLst>
          </p:cNvPr>
          <p:cNvGrpSpPr/>
          <p:nvPr/>
        </p:nvGrpSpPr>
        <p:grpSpPr>
          <a:xfrm>
            <a:off x="743515" y="3614488"/>
            <a:ext cx="2989027" cy="2266614"/>
            <a:chOff x="8942216" y="1873710"/>
            <a:chExt cx="2989027" cy="2266614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B9D87890-E06D-FCE5-AF79-2A2A4CC3E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42216" y="1873710"/>
              <a:ext cx="2670209" cy="957555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40D3FB1E-79D0-4A51-9831-B893DC3E7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42216" y="2763069"/>
              <a:ext cx="2989027" cy="1377255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11987DF-9873-73B8-3200-FB92ABC21AD7}"/>
              </a:ext>
            </a:extLst>
          </p:cNvPr>
          <p:cNvGrpSpPr/>
          <p:nvPr/>
        </p:nvGrpSpPr>
        <p:grpSpPr>
          <a:xfrm>
            <a:off x="743515" y="1100100"/>
            <a:ext cx="6980554" cy="1807652"/>
            <a:chOff x="917135" y="955417"/>
            <a:chExt cx="6980554" cy="1807652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1B86725A-FC10-1035-40A9-AC8A5674FD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7135" y="984352"/>
              <a:ext cx="5106746" cy="17787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DF93B74-95F3-5397-A6DB-11FBC6596B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57740" y="955417"/>
              <a:ext cx="1739949" cy="1706762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B8739A3-C9D0-33B0-A917-F54ED344A870}"/>
              </a:ext>
            </a:extLst>
          </p:cNvPr>
          <p:cNvSpPr txBox="1"/>
          <p:nvPr/>
        </p:nvSpPr>
        <p:spPr>
          <a:xfrm>
            <a:off x="4768769" y="3950249"/>
            <a:ext cx="7025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각 픽셀이 경계와 얼마나 가까운지에 따른 </a:t>
            </a:r>
            <a:r>
              <a:rPr lang="en-US" altLang="ko-KR" sz="1200" dirty="0"/>
              <a:t>Weight-Map</a:t>
            </a:r>
            <a:r>
              <a:rPr lang="ko-KR" altLang="en-US" sz="1200" dirty="0"/>
              <a:t>을 만들고 학습할 때 경계에 가까운 픽셀의 </a:t>
            </a:r>
            <a:r>
              <a:rPr lang="en-US" altLang="ko-KR" sz="1200" dirty="0"/>
              <a:t>Loss</a:t>
            </a:r>
            <a:r>
              <a:rPr lang="ko-KR" altLang="en-US" sz="1200" dirty="0"/>
              <a:t>를 </a:t>
            </a:r>
            <a:r>
              <a:rPr lang="en-US" altLang="ko-KR" sz="1200" dirty="0"/>
              <a:t>Weight-Map</a:t>
            </a:r>
            <a:r>
              <a:rPr lang="ko-KR" altLang="en-US" sz="1200" dirty="0"/>
              <a:t>에 비례하게 증가 시킴으로써 </a:t>
            </a:r>
            <a:r>
              <a:rPr lang="ko-KR" altLang="en-US" sz="1200" b="1" dirty="0"/>
              <a:t>경계를 잘 학습</a:t>
            </a:r>
            <a:r>
              <a:rPr lang="ko-KR" altLang="en-US" sz="1200" dirty="0"/>
              <a:t>하도록 설계하였습니다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FD63D9-3352-32EA-1AC1-F9EC52CDB80D}"/>
              </a:ext>
            </a:extLst>
          </p:cNvPr>
          <p:cNvSpPr txBox="1"/>
          <p:nvPr/>
        </p:nvSpPr>
        <p:spPr>
          <a:xfrm>
            <a:off x="4768769" y="4730809"/>
            <a:ext cx="721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W(x)</a:t>
            </a:r>
            <a:r>
              <a:rPr lang="ko-KR" altLang="en-US" sz="1200" dirty="0"/>
              <a:t>는 </a:t>
            </a:r>
            <a:r>
              <a:rPr lang="ko-KR" altLang="en-US" sz="1200" b="1" dirty="0"/>
              <a:t>픽셀 </a:t>
            </a:r>
            <a:r>
              <a:rPr lang="en-US" altLang="ko-KR" sz="1200" b="1" dirty="0"/>
              <a:t>x</a:t>
            </a:r>
            <a:r>
              <a:rPr lang="ko-KR" altLang="en-US" sz="1200" b="1" dirty="0"/>
              <a:t>와 경계의 거리가 가까우면 </a:t>
            </a:r>
            <a:r>
              <a:rPr lang="ko-KR" altLang="en-US" sz="1200" dirty="0"/>
              <a:t>큰 값을 갖게 되므로 </a:t>
            </a:r>
            <a:r>
              <a:rPr lang="ko-KR" altLang="en-US" sz="1200" b="1" dirty="0"/>
              <a:t>해당 픽셀의 </a:t>
            </a:r>
            <a:r>
              <a:rPr lang="en-US" altLang="ko-KR" sz="1200" b="1" dirty="0"/>
              <a:t>Loss </a:t>
            </a:r>
            <a:r>
              <a:rPr lang="ko-KR" altLang="en-US" sz="1200" b="1" dirty="0"/>
              <a:t>비중이 커지게 </a:t>
            </a:r>
            <a:r>
              <a:rPr lang="ko-KR" altLang="en-US" sz="1200" dirty="0"/>
              <a:t>됩니다</a:t>
            </a:r>
            <a:r>
              <a:rPr lang="en-US" altLang="ko-KR" sz="1200" dirty="0"/>
              <a:t>. </a:t>
            </a:r>
            <a:r>
              <a:rPr lang="ko-KR" altLang="en-US" sz="1200" dirty="0"/>
              <a:t>즉</a:t>
            </a:r>
            <a:r>
              <a:rPr lang="en-US" altLang="ko-KR" sz="1200" dirty="0"/>
              <a:t>, </a:t>
            </a:r>
            <a:r>
              <a:rPr lang="ko-KR" altLang="en-US" sz="1200" dirty="0"/>
              <a:t>학습 시 경계에 해당하는 픽셀을 잘 학습하게 됩니다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8AF02552-B043-21F3-7510-1EB970C7E8EB}"/>
              </a:ext>
            </a:extLst>
          </p:cNvPr>
          <p:cNvCxnSpPr/>
          <p:nvPr/>
        </p:nvCxnSpPr>
        <p:spPr>
          <a:xfrm flipH="1">
            <a:off x="7228390" y="1215342"/>
            <a:ext cx="1660967" cy="5382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563220D-47C6-1C3B-D240-F0CF6EF61B78}"/>
              </a:ext>
            </a:extLst>
          </p:cNvPr>
          <p:cNvSpPr txBox="1"/>
          <p:nvPr/>
        </p:nvSpPr>
        <p:spPr>
          <a:xfrm>
            <a:off x="8970371" y="1015287"/>
            <a:ext cx="2326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W(x)</a:t>
            </a:r>
            <a:r>
              <a:rPr lang="ko-KR" altLang="en-US" sz="1000" dirty="0"/>
              <a:t>는 객체의 경계 부분에서 </a:t>
            </a:r>
            <a:br>
              <a:rPr lang="en-US" altLang="ko-KR" sz="1000" dirty="0"/>
            </a:br>
            <a:r>
              <a:rPr lang="ko-KR" altLang="en-US" sz="1000" dirty="0"/>
              <a:t>큰 값을 갖는 것을 확인</a:t>
            </a:r>
          </a:p>
        </p:txBody>
      </p:sp>
    </p:spTree>
    <p:extLst>
      <p:ext uri="{BB962C8B-B14F-4D97-AF65-F5344CB8AC3E}">
        <p14:creationId xmlns:p14="http://schemas.microsoft.com/office/powerpoint/2010/main" val="3143669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659</TotalTime>
  <Words>465</Words>
  <Application>Microsoft Office PowerPoint</Application>
  <PresentationFormat>와이드스크린</PresentationFormat>
  <Paragraphs>84</Paragraphs>
  <Slides>8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Arial</vt:lpstr>
      <vt:lpstr>Office 테마</vt:lpstr>
      <vt:lpstr>패키지</vt:lpstr>
      <vt:lpstr>U-Net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U-Net</dc:title>
  <dc:creator>정강현</dc:creator>
  <cp:lastModifiedBy>정강현</cp:lastModifiedBy>
  <cp:revision>34</cp:revision>
  <dcterms:created xsi:type="dcterms:W3CDTF">2024-03-18T12:04:43Z</dcterms:created>
  <dcterms:modified xsi:type="dcterms:W3CDTF">2024-10-06T12:00:45Z</dcterms:modified>
</cp:coreProperties>
</file>

<file path=docProps/thumbnail.jpeg>
</file>